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Inter" panose="020B0604020202020204" charset="0"/>
      <p:regular r:id="rId33"/>
    </p:embeddedFont>
    <p:embeddedFont>
      <p:font typeface="Inter Bold" panose="020B0604020202020204" charset="0"/>
      <p:regular r:id="rId34"/>
    </p:embeddedFont>
    <p:embeddedFont>
      <p:font typeface="League Spartan" panose="020B0604020202020204" charset="0"/>
      <p:regular r:id="rId35"/>
    </p:embeddedFont>
    <p:embeddedFont>
      <p:font typeface="Roboto" panose="02000000000000000000" pitchFamily="2" charset="0"/>
      <p:regular r:id="rId36"/>
    </p:embeddedFont>
    <p:embeddedFont>
      <p:font typeface="Roboto Bold" panose="02000000000000000000"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1723" autoAdjust="0"/>
  </p:normalViewPr>
  <p:slideViewPr>
    <p:cSldViewPr>
      <p:cViewPr varScale="1">
        <p:scale>
          <a:sx n="45" d="100"/>
          <a:sy n="45" d="100"/>
        </p:scale>
        <p:origin x="123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We all produce vibrations on the ground while walking </a:t>
            </a:r>
          </a:p>
          <a:p>
            <a:r>
              <a:rPr lang="en-US" dirty="0"/>
              <a:t>-We all have a different walking style that is given by our height/proportions, our weight and type of footwear</a:t>
            </a:r>
          </a:p>
          <a:p>
            <a:r>
              <a:rPr lang="en-US" dirty="0"/>
              <a:t>-The produced vibrations can be captured by accelerometers and gyroscopes placed anywhere in a room </a:t>
            </a:r>
          </a:p>
          <a:p>
            <a:r>
              <a:rPr lang="en-US" dirty="0"/>
              <a:t>-The software we developed leverages this concept to learn the walking style of a person and enables it to detect and identify the corresponding individual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size of the CNN was a big concern since the memory of the Arduino is very limited. Also, the types of layers present in the TensorFlow Lite for micro are fewer with respect to the ones present in the full fledge TensorFlow library so big limitations were posed when deciding the network topology.</a:t>
            </a:r>
          </a:p>
          <a:p>
            <a:r>
              <a:rPr lang="en-US" dirty="0"/>
              <a:t>The output dimension was also a concern since the output of the network if used as a feature extractor would need to have a good dimensionality for the algorithm of choice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When we started training the network with the first samples we noticed very high accuracy but this soon raised some doubts since we noticed that when passed on device the network was giving completely random results making us question the presence of a bias in the data. In fact we found that the position and orientation of the device in conjunction with the gravity direction and surface amplification of the vibrations could uniquely identify each recording. This problem was resolved by creating and applying different augmentations to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Different algorithms for on device learning were used but just the KNN was trainable on device with already existing libraries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collected data from background noise and from 9 different people, using the accelerometer and the gyroscope.</a:t>
            </a:r>
          </a:p>
          <a:p>
            <a:r>
              <a:rPr lang="en-US" dirty="0"/>
              <a:t>we also placed the board on different surfaces and we record strides with different footwear. and then with this dataset we trained the CNN. </a:t>
            </a:r>
          </a:p>
          <a:p>
            <a:r>
              <a:rPr lang="en-US" dirty="0"/>
              <a:t>the sampling rate was 238 Hz, for a total of around 5thousands samples (2.15 s/sample, that is the time of a stride)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we take out the Arduino and we show how the gathering process was performed.</a:t>
            </a:r>
          </a:p>
          <a:p>
            <a:endParaRPr lang="en-US" dirty="0"/>
          </a:p>
          <a:p>
            <a:r>
              <a:rPr lang="en-US"/>
              <a:t>Using arduino </a:t>
            </a:r>
            <a:r>
              <a:rPr lang="en-US" dirty="0"/>
              <a:t>we sent via serial the data</a:t>
            </a:r>
          </a:p>
          <a:p>
            <a:r>
              <a:rPr lang="en-US" dirty="0"/>
              <a:t>Using processing we visualize and save the recorded data in .csv with labels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first implemented a network with an input of 512 samples for each of the 6 channels and used big filters also thanks to the presence of a fire module. For the training of the network we implied the use of a 30% window overlap which was not possible to be performed on device due to the sequential nature of the Arduino 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then introduced both normalizations and augmentations. We used the Min-Max normalization since the type of data that the sensor returns as is a 16 bit integer. We then went on by using different types of augmentations. The random vector rotation simulates a random rotation in the 3d space of the Arduino sensor by treating the 3 channels of each sensor as a 3d vector that gets rotated in space by the use of a rotation matrix. The constant scaling simply multiplies the signal by a random value to simulate a change in signal power. The noise addition is simply a gaussian noise addition to the signal and the time shift which by using a cyclical buffer shifts the signal in time by a random value.</a:t>
            </a:r>
          </a:p>
          <a:p>
            <a:r>
              <a:rPr lang="en-US" dirty="0"/>
              <a:t>Also class balancing with the mentioned augmentations was performed to balance the high number of background noise samples.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introduced the FFT transform as the feature reduction step. From the FFT only the magnitude of the signal is kept thus enabling us to half the neural network input size. This change made us completely rebuild the network topology since the fire module was not achieving such great accuracy results.</a:t>
            </a:r>
          </a:p>
          <a:p>
            <a:endParaRPr lang="en-US" dirty="0"/>
          </a:p>
          <a:p>
            <a:r>
              <a:rPr lang="en-US" dirty="0"/>
              <a:t>To the FFT signal some simple augmentations are added such as random noise addition and random curve scaling (which performs a scaling of the obtained frequency with respect to a simple smooth curve in the [0.8-1.2] range) to further increase the dataset size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be able to perform the on device learning we had to remove the last layer of the CNN and use the second to last layer as a feature vector for the three machine learning algorithms that we tried. Both SVM and Random Forest did not achieve good results on testing and were both not present in already built Arduino libraries. We thus decided for the KNN since it achieved the best results and had the possibility to be trained locally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We all produce vibrations on the ground while walking </a:t>
            </a:r>
          </a:p>
          <a:p>
            <a:r>
              <a:rPr lang="en-US" dirty="0"/>
              <a:t>-We all have a different walking style that is given by our height/proportions, our weight and type of footwear</a:t>
            </a:r>
          </a:p>
          <a:p>
            <a:r>
              <a:rPr lang="en-US" dirty="0"/>
              <a:t>-The produced vibrations can be captured by accelerometers and gyroscopes placed anywhere in a room </a:t>
            </a:r>
          </a:p>
          <a:p>
            <a:r>
              <a:rPr lang="en-US" dirty="0"/>
              <a:t>-The software we developed leverages this concept to learn the walking style of a person and enables it to detect and identify the corresponding individual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test accuracy is not representative of the real world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Riccardo Bravin</a:t>
            </a:r>
          </a:p>
          <a:p>
            <a:r>
              <a:rPr lang="en-US" dirty="0"/>
              <a:t>Francesco Caserta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3 Key Product Focus:</a:t>
            </a:r>
          </a:p>
          <a:p>
            <a:r>
              <a:rPr lang="en-US" dirty="0"/>
              <a:t>1. Unobtrusive: With "StrideTracked," we have eliminated the need for intrusive/invasive or complex sensors(such as cameras, microphones,..). Just a few strategically positioned devices in your home can provide full coverage.</a:t>
            </a:r>
          </a:p>
          <a:p>
            <a:endParaRPr lang="en-US" dirty="0"/>
          </a:p>
          <a:p>
            <a:r>
              <a:rPr lang="en-US" dirty="0"/>
              <a:t>2. Secure: Data security is at the core of our product. No private data is shared outside of your own home. We have built a system that ensures no compromising information is recorded or transmitted. Your privacy is safe with "StrideTracked."</a:t>
            </a:r>
          </a:p>
          <a:p>
            <a:endParaRPr lang="en-US" dirty="0"/>
          </a:p>
          <a:p>
            <a:r>
              <a:rPr lang="en-US" dirty="0"/>
              <a:t>3. Intelligent: </a:t>
            </a:r>
          </a:p>
          <a:p>
            <a:r>
              <a:rPr lang="en-US" dirty="0"/>
              <a:t>since it can process the data locally, recognize the people or detect if there is any intruder.</a:t>
            </a:r>
          </a:p>
          <a:p>
            <a:r>
              <a:rPr lang="en-US" dirty="0"/>
              <a:t>We designed "StrideTracked" to be easily integrated with other system(for example we can integrate it with the home security system in order to warn the owner of any unidentified individual in the house.). </a:t>
            </a:r>
          </a:p>
          <a:p>
            <a:r>
              <a:rPr lang="en-US" dirty="0"/>
              <a:t>The first setup &amp; configuration is also very easy, it just requires few minutes.</a:t>
            </a:r>
          </a:p>
          <a:p>
            <a:r>
              <a:rPr lang="en-US" dirty="0"/>
              <a:t>furthermore: The system can always remain on:</a:t>
            </a:r>
          </a:p>
          <a:p>
            <a:r>
              <a:rPr lang="en-US" dirty="0"/>
              <a:t>because is also equipped with a Sleep Mode. so It automatically deactivates when no movement is detected for long periods, and starts immediately recognizing individuals as soon as a vibration is sensed.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3 Key Product Focus:</a:t>
            </a:r>
          </a:p>
          <a:p>
            <a:r>
              <a:rPr lang="en-US" dirty="0"/>
              <a:t>1. Unobtrusive: With "StrideTracked," we have eliminated the need for intrusive/invasive or complex sensors(such as cameras, microphones,..). Just a few strategically positioned devices in your home can provide full coverage.</a:t>
            </a:r>
          </a:p>
          <a:p>
            <a:endParaRPr lang="en-US" dirty="0"/>
          </a:p>
          <a:p>
            <a:r>
              <a:rPr lang="en-US" dirty="0"/>
              <a:t>2. Secure: Data security is at the core of our product. No private data is shared outside of your own home. We have built a system that ensures no compromising information is recorded or transmitted. Your privacy is safe with "StrideTracked."</a:t>
            </a:r>
          </a:p>
          <a:p>
            <a:endParaRPr lang="en-US" dirty="0"/>
          </a:p>
          <a:p>
            <a:r>
              <a:rPr lang="en-US" dirty="0"/>
              <a:t>3. Intelligent: </a:t>
            </a:r>
          </a:p>
          <a:p>
            <a:r>
              <a:rPr lang="en-US" dirty="0"/>
              <a:t>since it can process the data locally, recognize the people or detect if there is any intruder.</a:t>
            </a:r>
          </a:p>
          <a:p>
            <a:r>
              <a:rPr lang="en-US" dirty="0"/>
              <a:t>We designed "StrideTracked" to be easily integrated with other system(for example we can integrate it with the home security system in order to warn the owner of any unidentified individual in the house.). </a:t>
            </a:r>
          </a:p>
          <a:p>
            <a:r>
              <a:rPr lang="en-US" dirty="0"/>
              <a:t>The first setup&amp;configuration is also very easy, it just requires few minutes.</a:t>
            </a:r>
          </a:p>
          <a:p>
            <a:r>
              <a:rPr lang="en-US" dirty="0"/>
              <a:t>furthermore: The system can always remain on:</a:t>
            </a:r>
          </a:p>
          <a:p>
            <a:r>
              <a:rPr lang="en-US" dirty="0"/>
              <a:t>because is also equipped with a Sleep Mode. so It automatically deactivates when no movement is detected for long periods, and starts immediately recognizing individuals as soon as a vibration is sensed.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3 Key Product Focus:</a:t>
            </a:r>
          </a:p>
          <a:p>
            <a:r>
              <a:rPr lang="en-US" dirty="0"/>
              <a:t>1. Unobtrusive: With "StrideTracked," we have eliminated the need for intrusive/invasive or complex sensors(such as cameras, microphones,..). Just a few strategically positioned devices in your home can provide full coverage.</a:t>
            </a:r>
          </a:p>
          <a:p>
            <a:endParaRPr lang="en-US" dirty="0"/>
          </a:p>
          <a:p>
            <a:r>
              <a:rPr lang="en-US" dirty="0"/>
              <a:t>2. Secure: Data security is at the core of our product. No private data is shared outside of your own home. We have built a system that ensures no compromising information is recorded or transmitted. Your privacy is safe with "StrideTracked."</a:t>
            </a:r>
          </a:p>
          <a:p>
            <a:endParaRPr lang="en-US" dirty="0"/>
          </a:p>
          <a:p>
            <a:r>
              <a:rPr lang="en-US" dirty="0"/>
              <a:t>3. Intelligent: </a:t>
            </a:r>
          </a:p>
          <a:p>
            <a:r>
              <a:rPr lang="en-US" dirty="0"/>
              <a:t>since it can process the data locally, recognize the people or detect if there is any intruder.</a:t>
            </a:r>
          </a:p>
          <a:p>
            <a:r>
              <a:rPr lang="en-US" dirty="0"/>
              <a:t>We designed "StrideTracked" to be easily integrated with other system(for example we can integrate it with the home security system in order to warn the owner of any unidentified individual in the house.). </a:t>
            </a:r>
          </a:p>
          <a:p>
            <a:r>
              <a:rPr lang="en-US" dirty="0"/>
              <a:t>The first setup&amp;configuration is also very easy, it just requires few minutes.</a:t>
            </a:r>
          </a:p>
          <a:p>
            <a:r>
              <a:rPr lang="en-US" dirty="0"/>
              <a:t>furthermore: The system can always remain on:</a:t>
            </a:r>
          </a:p>
          <a:p>
            <a:r>
              <a:rPr lang="en-US" dirty="0"/>
              <a:t>because is also equipped with a Sleep Mode. so It automatically deactivates when no movement is detected for long periods, and starts immediately recognizing individuals as soon as a vibration is sensed.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Informed Consent: Consent is a crucial aspect of ethical data collection and surveillance. Individuals should be fully informed about the purpose, scope, and potential risks of the device's operation within their home. They should have the right to choose whether they want to participate or opt out without facing any negative consequences.</a:t>
            </a:r>
          </a:p>
          <a:p>
            <a:endParaRPr lang="en-US" dirty="0"/>
          </a:p>
          <a:p>
            <a:r>
              <a:rPr lang="en-US" dirty="0"/>
              <a:t>Less sensitive data: The kind of data which our device is using is way less private than other types of data which other monitoring systems capable of identify individuals use. This from the ethical perspective means that users might be more incline to use our device knowing that their privacy is less at risk but can still get a rewarding user experience.</a:t>
            </a:r>
          </a:p>
          <a:p>
            <a:endParaRPr lang="en-US" dirty="0"/>
          </a:p>
          <a:p>
            <a:r>
              <a:rPr lang="en-US" dirty="0"/>
              <a:t>Accuracy and reliability: While data security may not be an immediate concern, trust and reliability are still important ethical considerations. Individuals need to trust that the device will accurately recognize their identity and protect their privacy. The technology should be reliable and not prone to errors or false identifications, which could lead to unintended consequences.</a:t>
            </a:r>
          </a:p>
          <a:p>
            <a:endParaRPr lang="en-US" dirty="0"/>
          </a:p>
          <a:p>
            <a:r>
              <a:rPr lang="en-US" dirty="0"/>
              <a:t>Function Creep: Even if the initial purpose of the device is identity recognition, there is a risk of function creep, where the device's capabilities or usage may expand over time without the explicit consent or knowledge of the individuals being monitored. Ethical considerations should be given to ensuring that the device's usage remains within the agreed-upon scope and that any changes or additional functionalities are communicated transparently and with the individual's consent.  </a:t>
            </a:r>
          </a:p>
          <a:p>
            <a:endParaRPr lang="en-US" dirty="0"/>
          </a:p>
          <a:p>
            <a:r>
              <a:rPr lang="en-US" dirty="0"/>
              <a:t>Autonomy and Consent: While local data processing may alleviate some privacy concerns, individuals still have the right to autonomy and control over their personal information. Consent should be obtained before implementing the device, and individuals should have the ability to withdraw their consent at any time. They should also have access to their data and the ability to delete or modify it if desired.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IMU standard Arduino library does not permit to change the refresh rate of the sensor to values different from 100Hz thus we had to find and fix a user made library that enables way higher customizability.</a:t>
            </a:r>
          </a:p>
          <a:p>
            <a:r>
              <a:rPr lang="en-US" dirty="0"/>
              <a:t>No publicly available dataset of steps recorded from an external device(with respect to the used)  so we had to collect our own requiring lots of time and people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had to try different types of normalizations and feature reduction techniques to achieve acceptable results from the algorithms we used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8.gif"/><Relationship Id="rId3" Type="http://schemas.openxmlformats.org/officeDocument/2006/relationships/image" Target="../media/image16.png"/><Relationship Id="rId21" Type="http://schemas.openxmlformats.org/officeDocument/2006/relationships/image" Target="../media/image63.sv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5" Type="http://schemas.openxmlformats.org/officeDocument/2006/relationships/image" Target="../media/image67.svg"/><Relationship Id="rId2" Type="http://schemas.openxmlformats.org/officeDocument/2006/relationships/notesSlide" Target="../notesSlides/notesSlide13.xml"/><Relationship Id="rId16" Type="http://schemas.openxmlformats.org/officeDocument/2006/relationships/image" Target="../media/image58.sv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svg"/><Relationship Id="rId10" Type="http://schemas.openxmlformats.org/officeDocument/2006/relationships/image" Target="../media/image52.svg"/><Relationship Id="rId19" Type="http://schemas.openxmlformats.org/officeDocument/2006/relationships/image" Target="../media/image61.gif"/><Relationship Id="rId4" Type="http://schemas.openxmlformats.org/officeDocument/2006/relationships/image" Target="../media/image17.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6.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17.svg"/><Relationship Id="rId9"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17.sv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6.png"/><Relationship Id="rId7"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3.svg"/><Relationship Id="rId4" Type="http://schemas.openxmlformats.org/officeDocument/2006/relationships/image" Target="../media/image17.sv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6.png"/><Relationship Id="rId7" Type="http://schemas.openxmlformats.org/officeDocument/2006/relationships/image" Target="../media/image78.png"/><Relationship Id="rId12" Type="http://schemas.openxmlformats.org/officeDocument/2006/relationships/image" Target="../media/image85.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4.png"/><Relationship Id="rId5" Type="http://schemas.openxmlformats.org/officeDocument/2006/relationships/image" Target="../media/image76.png"/><Relationship Id="rId10" Type="http://schemas.openxmlformats.org/officeDocument/2006/relationships/image" Target="../media/image83.svg"/><Relationship Id="rId4" Type="http://schemas.openxmlformats.org/officeDocument/2006/relationships/image" Target="../media/image17.sv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9.svg"/><Relationship Id="rId4" Type="http://schemas.openxmlformats.org/officeDocument/2006/relationships/image" Target="../media/image17.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8.png"/><Relationship Id="rId5" Type="http://schemas.openxmlformats.org/officeDocument/2006/relationships/image" Target="../media/image22.png"/><Relationship Id="rId10" Type="http://schemas.openxmlformats.org/officeDocument/2006/relationships/image" Target="../media/image19.svg"/><Relationship Id="rId4" Type="http://schemas.openxmlformats.org/officeDocument/2006/relationships/image" Target="../media/image17.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jpeg"/><Relationship Id="rId7" Type="http://schemas.openxmlformats.org/officeDocument/2006/relationships/image" Target="../media/image37.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3.svg"/><Relationship Id="rId10" Type="http://schemas.openxmlformats.org/officeDocument/2006/relationships/image" Target="../media/image40.svg"/><Relationship Id="rId4" Type="http://schemas.openxmlformats.org/officeDocument/2006/relationships/image" Target="../media/image32.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5975749" y="264028"/>
            <a:ext cx="6336503" cy="6336503"/>
          </a:xfrm>
          <a:custGeom>
            <a:avLst/>
            <a:gdLst/>
            <a:ahLst/>
            <a:cxnLst/>
            <a:rect l="l" t="t" r="r" b="b"/>
            <a:pathLst>
              <a:path w="6336503" h="6336503">
                <a:moveTo>
                  <a:pt x="0" y="0"/>
                </a:moveTo>
                <a:lnTo>
                  <a:pt x="6336502" y="0"/>
                </a:lnTo>
                <a:lnTo>
                  <a:pt x="6336502" y="6336503"/>
                </a:lnTo>
                <a:lnTo>
                  <a:pt x="0" y="6336503"/>
                </a:lnTo>
                <a:lnTo>
                  <a:pt x="0" y="0"/>
                </a:lnTo>
                <a:close/>
              </a:path>
            </a:pathLst>
          </a:custGeom>
          <a:blipFill>
            <a:blip r:embed="rId3"/>
            <a:stretch>
              <a:fillRect/>
            </a:stretch>
          </a:blipFill>
        </p:spPr>
      </p:sp>
      <p:sp>
        <p:nvSpPr>
          <p:cNvPr id="4" name="TextBox 4"/>
          <p:cNvSpPr txBox="1"/>
          <p:nvPr/>
        </p:nvSpPr>
        <p:spPr>
          <a:xfrm>
            <a:off x="4200277" y="5619053"/>
            <a:ext cx="9887447" cy="2054025"/>
          </a:xfrm>
          <a:prstGeom prst="rect">
            <a:avLst/>
          </a:prstGeom>
        </p:spPr>
        <p:txBody>
          <a:bodyPr lIns="0" tIns="0" rIns="0" bIns="0" rtlCol="0" anchor="t">
            <a:spAutoFit/>
          </a:bodyPr>
          <a:lstStyle/>
          <a:p>
            <a:pPr algn="ctr">
              <a:lnSpc>
                <a:spcPts val="16725"/>
              </a:lnSpc>
            </a:pPr>
            <a:r>
              <a:rPr lang="en-US" sz="11946" dirty="0">
                <a:solidFill>
                  <a:srgbClr val="FFFFFF"/>
                </a:solidFill>
                <a:latin typeface="Roboto Bold"/>
              </a:rPr>
              <a:t>StrideTracked</a:t>
            </a:r>
          </a:p>
        </p:txBody>
      </p:sp>
      <p:sp>
        <p:nvSpPr>
          <p:cNvPr id="5" name="TextBox 5"/>
          <p:cNvSpPr txBox="1"/>
          <p:nvPr/>
        </p:nvSpPr>
        <p:spPr>
          <a:xfrm>
            <a:off x="5380227" y="7777104"/>
            <a:ext cx="7527546" cy="541999"/>
          </a:xfrm>
          <a:prstGeom prst="rect">
            <a:avLst/>
          </a:prstGeom>
        </p:spPr>
        <p:txBody>
          <a:bodyPr lIns="0" tIns="0" rIns="0" bIns="0" rtlCol="0" anchor="t">
            <a:spAutoFit/>
          </a:bodyPr>
          <a:lstStyle/>
          <a:p>
            <a:pPr algn="ctr">
              <a:lnSpc>
                <a:spcPts val="4396"/>
              </a:lnSpc>
              <a:spcBef>
                <a:spcPct val="0"/>
              </a:spcBef>
            </a:pPr>
            <a:r>
              <a:rPr lang="en-US" sz="3140" dirty="0">
                <a:solidFill>
                  <a:srgbClr val="FFFFFF"/>
                </a:solidFill>
                <a:latin typeface="Roboto"/>
              </a:rPr>
              <a:t>A step towards security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71931" y="840921"/>
            <a:ext cx="9944138" cy="1028701"/>
          </a:xfrm>
          <a:prstGeom prst="rect">
            <a:avLst/>
          </a:prstGeom>
        </p:spPr>
        <p:txBody>
          <a:bodyPr lIns="0" tIns="0" rIns="0" bIns="0" rtlCol="0" anchor="t">
            <a:spAutoFit/>
          </a:bodyPr>
          <a:lstStyle/>
          <a:p>
            <a:pPr marL="0" lvl="0" indent="0" algn="ctr">
              <a:lnSpc>
                <a:spcPts val="8399"/>
              </a:lnSpc>
              <a:spcBef>
                <a:spcPct val="0"/>
              </a:spcBef>
            </a:pPr>
            <a:r>
              <a:rPr lang="en-US" sz="5999" dirty="0">
                <a:solidFill>
                  <a:srgbClr val="F23869"/>
                </a:solidFill>
                <a:latin typeface="Roboto Bold"/>
              </a:rPr>
              <a:t>Faced challenges</a:t>
            </a:r>
          </a:p>
        </p:txBody>
      </p:sp>
      <p:sp>
        <p:nvSpPr>
          <p:cNvPr id="3" name="Freeform 3"/>
          <p:cNvSpPr/>
          <p:nvPr/>
        </p:nvSpPr>
        <p:spPr>
          <a:xfrm>
            <a:off x="1425899" y="206964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485512" y="2978100"/>
            <a:ext cx="3306345" cy="330634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6" name="TextBox 6"/>
          <p:cNvSpPr txBox="1"/>
          <p:nvPr/>
        </p:nvSpPr>
        <p:spPr>
          <a:xfrm>
            <a:off x="2265865" y="2828573"/>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1</a:t>
            </a:r>
          </a:p>
        </p:txBody>
      </p:sp>
      <p:sp>
        <p:nvSpPr>
          <p:cNvPr id="7" name="TextBox 7"/>
          <p:cNvSpPr txBox="1"/>
          <p:nvPr/>
        </p:nvSpPr>
        <p:spPr>
          <a:xfrm>
            <a:off x="3415187" y="4301329"/>
            <a:ext cx="2495365" cy="1163320"/>
          </a:xfrm>
          <a:prstGeom prst="rect">
            <a:avLst/>
          </a:prstGeom>
        </p:spPr>
        <p:txBody>
          <a:bodyPr lIns="0" tIns="0" rIns="0" bIns="0" rtlCol="0" anchor="t">
            <a:spAutoFit/>
          </a:bodyPr>
          <a:lstStyle/>
          <a:p>
            <a:pPr>
              <a:lnSpc>
                <a:spcPts val="3079"/>
              </a:lnSpc>
            </a:pPr>
            <a:r>
              <a:rPr lang="en-US" sz="2199" dirty="0">
                <a:solidFill>
                  <a:srgbClr val="21118C"/>
                </a:solidFill>
                <a:latin typeface="Roboto"/>
              </a:rPr>
              <a:t>IMU precision</a:t>
            </a:r>
          </a:p>
          <a:p>
            <a:pPr>
              <a:lnSpc>
                <a:spcPts val="3079"/>
              </a:lnSpc>
            </a:pPr>
            <a:r>
              <a:rPr lang="en-US" sz="2199" dirty="0">
                <a:solidFill>
                  <a:srgbClr val="21118C"/>
                </a:solidFill>
                <a:latin typeface="Roboto"/>
              </a:rPr>
              <a:t>People</a:t>
            </a:r>
          </a:p>
          <a:p>
            <a:pPr>
              <a:lnSpc>
                <a:spcPts val="3079"/>
              </a:lnSpc>
              <a:spcBef>
                <a:spcPct val="0"/>
              </a:spcBef>
            </a:pPr>
            <a:r>
              <a:rPr lang="en-US" sz="2199" dirty="0">
                <a:solidFill>
                  <a:srgbClr val="21118C"/>
                </a:solidFill>
                <a:latin typeface="Roboto"/>
              </a:rPr>
              <a:t>Time</a:t>
            </a:r>
          </a:p>
        </p:txBody>
      </p:sp>
      <p:sp>
        <p:nvSpPr>
          <p:cNvPr id="8" name="TextBox 8"/>
          <p:cNvSpPr txBox="1"/>
          <p:nvPr/>
        </p:nvSpPr>
        <p:spPr>
          <a:xfrm>
            <a:off x="3001715" y="3602564"/>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gathering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71931" y="840921"/>
            <a:ext cx="9944138" cy="1028701"/>
          </a:xfrm>
          <a:prstGeom prst="rect">
            <a:avLst/>
          </a:prstGeom>
        </p:spPr>
        <p:txBody>
          <a:bodyPr lIns="0" tIns="0" rIns="0" bIns="0" rtlCol="0" anchor="t">
            <a:spAutoFit/>
          </a:bodyPr>
          <a:lstStyle/>
          <a:p>
            <a:pPr marL="0" lvl="0" indent="0" algn="ctr">
              <a:lnSpc>
                <a:spcPts val="8399"/>
              </a:lnSpc>
              <a:spcBef>
                <a:spcPct val="0"/>
              </a:spcBef>
            </a:pPr>
            <a:r>
              <a:rPr lang="en-US" sz="5999" dirty="0">
                <a:solidFill>
                  <a:srgbClr val="F23869"/>
                </a:solidFill>
                <a:latin typeface="Roboto Bold"/>
              </a:rPr>
              <a:t>Faced challenges</a:t>
            </a:r>
          </a:p>
        </p:txBody>
      </p:sp>
      <p:sp>
        <p:nvSpPr>
          <p:cNvPr id="3" name="Freeform 3"/>
          <p:cNvSpPr/>
          <p:nvPr/>
        </p:nvSpPr>
        <p:spPr>
          <a:xfrm>
            <a:off x="4016979" y="395942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846024" y="4763985"/>
            <a:ext cx="3306345" cy="330634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6" name="Freeform 6"/>
          <p:cNvSpPr/>
          <p:nvPr/>
        </p:nvSpPr>
        <p:spPr>
          <a:xfrm>
            <a:off x="1425899" y="206964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485512" y="2978100"/>
            <a:ext cx="3306345" cy="330634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9" name="TextBox 9"/>
          <p:cNvSpPr txBox="1"/>
          <p:nvPr/>
        </p:nvSpPr>
        <p:spPr>
          <a:xfrm>
            <a:off x="2265865" y="2828573"/>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1</a:t>
            </a:r>
          </a:p>
        </p:txBody>
      </p:sp>
      <p:sp>
        <p:nvSpPr>
          <p:cNvPr id="10" name="TextBox 10"/>
          <p:cNvSpPr txBox="1"/>
          <p:nvPr/>
        </p:nvSpPr>
        <p:spPr>
          <a:xfrm>
            <a:off x="3415187" y="4301329"/>
            <a:ext cx="2495365" cy="1163320"/>
          </a:xfrm>
          <a:prstGeom prst="rect">
            <a:avLst/>
          </a:prstGeom>
        </p:spPr>
        <p:txBody>
          <a:bodyPr lIns="0" tIns="0" rIns="0" bIns="0" rtlCol="0" anchor="t">
            <a:spAutoFit/>
          </a:bodyPr>
          <a:lstStyle/>
          <a:p>
            <a:pPr>
              <a:lnSpc>
                <a:spcPts val="3079"/>
              </a:lnSpc>
            </a:pPr>
            <a:r>
              <a:rPr lang="en-US" sz="2199" dirty="0">
                <a:solidFill>
                  <a:srgbClr val="21118C"/>
                </a:solidFill>
                <a:latin typeface="Roboto"/>
              </a:rPr>
              <a:t>IMU precision</a:t>
            </a:r>
          </a:p>
          <a:p>
            <a:pPr>
              <a:lnSpc>
                <a:spcPts val="3079"/>
              </a:lnSpc>
            </a:pPr>
            <a:r>
              <a:rPr lang="en-US" sz="2199" dirty="0">
                <a:solidFill>
                  <a:srgbClr val="21118C"/>
                </a:solidFill>
                <a:latin typeface="Roboto"/>
              </a:rPr>
              <a:t>People</a:t>
            </a:r>
          </a:p>
          <a:p>
            <a:pPr>
              <a:lnSpc>
                <a:spcPts val="3079"/>
              </a:lnSpc>
              <a:spcBef>
                <a:spcPct val="0"/>
              </a:spcBef>
            </a:pPr>
            <a:r>
              <a:rPr lang="en-US" sz="2199" dirty="0">
                <a:solidFill>
                  <a:srgbClr val="21118C"/>
                </a:solidFill>
                <a:latin typeface="Roboto"/>
              </a:rPr>
              <a:t>Time</a:t>
            </a:r>
          </a:p>
        </p:txBody>
      </p:sp>
      <p:sp>
        <p:nvSpPr>
          <p:cNvPr id="11" name="TextBox 11"/>
          <p:cNvSpPr txBox="1"/>
          <p:nvPr/>
        </p:nvSpPr>
        <p:spPr>
          <a:xfrm>
            <a:off x="3001715" y="3602564"/>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gathering</a:t>
            </a:r>
          </a:p>
        </p:txBody>
      </p:sp>
      <p:sp>
        <p:nvSpPr>
          <p:cNvPr id="12" name="TextBox 12"/>
          <p:cNvSpPr txBox="1"/>
          <p:nvPr/>
        </p:nvSpPr>
        <p:spPr>
          <a:xfrm>
            <a:off x="5924535" y="7132215"/>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2</a:t>
            </a:r>
          </a:p>
        </p:txBody>
      </p:sp>
      <p:sp>
        <p:nvSpPr>
          <p:cNvPr id="13" name="TextBox 13"/>
          <p:cNvSpPr txBox="1"/>
          <p:nvPr/>
        </p:nvSpPr>
        <p:spPr>
          <a:xfrm>
            <a:off x="5251514" y="6528176"/>
            <a:ext cx="2495365" cy="772795"/>
          </a:xfrm>
          <a:prstGeom prst="rect">
            <a:avLst/>
          </a:prstGeom>
        </p:spPr>
        <p:txBody>
          <a:bodyPr lIns="0" tIns="0" rIns="0" bIns="0" rtlCol="0" anchor="t">
            <a:spAutoFit/>
          </a:bodyPr>
          <a:lstStyle/>
          <a:p>
            <a:pPr algn="ctr">
              <a:lnSpc>
                <a:spcPts val="3079"/>
              </a:lnSpc>
            </a:pPr>
            <a:r>
              <a:rPr lang="en-US" sz="2199" dirty="0">
                <a:solidFill>
                  <a:srgbClr val="21118C"/>
                </a:solidFill>
                <a:latin typeface="Roboto"/>
              </a:rPr>
              <a:t>Normalization</a:t>
            </a:r>
          </a:p>
          <a:p>
            <a:pPr algn="ctr">
              <a:lnSpc>
                <a:spcPts val="3079"/>
              </a:lnSpc>
              <a:spcBef>
                <a:spcPct val="0"/>
              </a:spcBef>
            </a:pPr>
            <a:r>
              <a:rPr lang="en-US" sz="2199" dirty="0">
                <a:solidFill>
                  <a:srgbClr val="21118C"/>
                </a:solidFill>
                <a:latin typeface="Roboto"/>
              </a:rPr>
              <a:t>Feature reduction</a:t>
            </a:r>
          </a:p>
        </p:txBody>
      </p:sp>
      <p:sp>
        <p:nvSpPr>
          <p:cNvPr id="14" name="TextBox 14"/>
          <p:cNvSpPr txBox="1"/>
          <p:nvPr/>
        </p:nvSpPr>
        <p:spPr>
          <a:xfrm>
            <a:off x="5361818" y="5945096"/>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handling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71931" y="840921"/>
            <a:ext cx="9944138" cy="1028701"/>
          </a:xfrm>
          <a:prstGeom prst="rect">
            <a:avLst/>
          </a:prstGeom>
        </p:spPr>
        <p:txBody>
          <a:bodyPr lIns="0" tIns="0" rIns="0" bIns="0" rtlCol="0" anchor="t">
            <a:spAutoFit/>
          </a:bodyPr>
          <a:lstStyle/>
          <a:p>
            <a:pPr marL="0" lvl="0" indent="0" algn="ctr">
              <a:lnSpc>
                <a:spcPts val="8399"/>
              </a:lnSpc>
              <a:spcBef>
                <a:spcPct val="0"/>
              </a:spcBef>
            </a:pPr>
            <a:r>
              <a:rPr lang="en-US" sz="5999" dirty="0">
                <a:solidFill>
                  <a:srgbClr val="F23869"/>
                </a:solidFill>
                <a:latin typeface="Roboto Bold"/>
              </a:rPr>
              <a:t>Faced challenges</a:t>
            </a:r>
          </a:p>
        </p:txBody>
      </p:sp>
      <p:sp>
        <p:nvSpPr>
          <p:cNvPr id="3" name="Freeform 3"/>
          <p:cNvSpPr/>
          <p:nvPr/>
        </p:nvSpPr>
        <p:spPr>
          <a:xfrm>
            <a:off x="4016979" y="395942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846024" y="4763985"/>
            <a:ext cx="3306345" cy="330634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6" name="Freeform 6"/>
          <p:cNvSpPr/>
          <p:nvPr/>
        </p:nvSpPr>
        <p:spPr>
          <a:xfrm>
            <a:off x="6974571" y="3154868"/>
            <a:ext cx="4915461" cy="4915461"/>
          </a:xfrm>
          <a:custGeom>
            <a:avLst/>
            <a:gdLst/>
            <a:ahLst/>
            <a:cxnLst/>
            <a:rect l="l" t="t" r="r" b="b"/>
            <a:pathLst>
              <a:path w="4915461" h="4915461">
                <a:moveTo>
                  <a:pt x="0" y="0"/>
                </a:moveTo>
                <a:lnTo>
                  <a:pt x="4915461" y="0"/>
                </a:lnTo>
                <a:lnTo>
                  <a:pt x="4915461" y="4915462"/>
                </a:lnTo>
                <a:lnTo>
                  <a:pt x="0" y="4915462"/>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7779129" y="3811476"/>
            <a:ext cx="3306345" cy="330634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9" name="Freeform 9"/>
          <p:cNvSpPr/>
          <p:nvPr/>
        </p:nvSpPr>
        <p:spPr>
          <a:xfrm>
            <a:off x="1425899" y="206964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7">
              <a:alphaModFix amt="34000"/>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2485512" y="2978100"/>
            <a:ext cx="3306345" cy="330634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12" name="TextBox 12"/>
          <p:cNvSpPr txBox="1"/>
          <p:nvPr/>
        </p:nvSpPr>
        <p:spPr>
          <a:xfrm>
            <a:off x="2265865" y="2828573"/>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1</a:t>
            </a:r>
          </a:p>
        </p:txBody>
      </p:sp>
      <p:sp>
        <p:nvSpPr>
          <p:cNvPr id="13" name="TextBox 13"/>
          <p:cNvSpPr txBox="1"/>
          <p:nvPr/>
        </p:nvSpPr>
        <p:spPr>
          <a:xfrm>
            <a:off x="3415187" y="4301329"/>
            <a:ext cx="2495365" cy="1163320"/>
          </a:xfrm>
          <a:prstGeom prst="rect">
            <a:avLst/>
          </a:prstGeom>
        </p:spPr>
        <p:txBody>
          <a:bodyPr lIns="0" tIns="0" rIns="0" bIns="0" rtlCol="0" anchor="t">
            <a:spAutoFit/>
          </a:bodyPr>
          <a:lstStyle/>
          <a:p>
            <a:pPr>
              <a:lnSpc>
                <a:spcPts val="3079"/>
              </a:lnSpc>
            </a:pPr>
            <a:r>
              <a:rPr lang="en-US" sz="2199" dirty="0">
                <a:solidFill>
                  <a:srgbClr val="21118C"/>
                </a:solidFill>
                <a:latin typeface="Roboto"/>
              </a:rPr>
              <a:t>IMU precision</a:t>
            </a:r>
          </a:p>
          <a:p>
            <a:pPr>
              <a:lnSpc>
                <a:spcPts val="3079"/>
              </a:lnSpc>
            </a:pPr>
            <a:r>
              <a:rPr lang="en-US" sz="2199" dirty="0">
                <a:solidFill>
                  <a:srgbClr val="21118C"/>
                </a:solidFill>
                <a:latin typeface="Roboto"/>
              </a:rPr>
              <a:t>People</a:t>
            </a:r>
          </a:p>
          <a:p>
            <a:pPr>
              <a:lnSpc>
                <a:spcPts val="3079"/>
              </a:lnSpc>
              <a:spcBef>
                <a:spcPct val="0"/>
              </a:spcBef>
            </a:pPr>
            <a:r>
              <a:rPr lang="en-US" sz="2199" dirty="0">
                <a:solidFill>
                  <a:srgbClr val="21118C"/>
                </a:solidFill>
                <a:latin typeface="Roboto"/>
              </a:rPr>
              <a:t>Time</a:t>
            </a:r>
          </a:p>
        </p:txBody>
      </p:sp>
      <p:sp>
        <p:nvSpPr>
          <p:cNvPr id="14" name="TextBox 14"/>
          <p:cNvSpPr txBox="1"/>
          <p:nvPr/>
        </p:nvSpPr>
        <p:spPr>
          <a:xfrm>
            <a:off x="3001715" y="3602564"/>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gathering</a:t>
            </a:r>
          </a:p>
        </p:txBody>
      </p:sp>
      <p:sp>
        <p:nvSpPr>
          <p:cNvPr id="15" name="TextBox 15"/>
          <p:cNvSpPr txBox="1"/>
          <p:nvPr/>
        </p:nvSpPr>
        <p:spPr>
          <a:xfrm>
            <a:off x="5924535" y="7132215"/>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2</a:t>
            </a:r>
          </a:p>
        </p:txBody>
      </p:sp>
      <p:sp>
        <p:nvSpPr>
          <p:cNvPr id="16" name="TextBox 16"/>
          <p:cNvSpPr txBox="1"/>
          <p:nvPr/>
        </p:nvSpPr>
        <p:spPr>
          <a:xfrm>
            <a:off x="8152369" y="3189806"/>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3</a:t>
            </a:r>
          </a:p>
        </p:txBody>
      </p:sp>
      <p:sp>
        <p:nvSpPr>
          <p:cNvPr id="17" name="TextBox 17"/>
          <p:cNvSpPr txBox="1"/>
          <p:nvPr/>
        </p:nvSpPr>
        <p:spPr>
          <a:xfrm>
            <a:off x="5251514" y="6528176"/>
            <a:ext cx="2495365" cy="772795"/>
          </a:xfrm>
          <a:prstGeom prst="rect">
            <a:avLst/>
          </a:prstGeom>
        </p:spPr>
        <p:txBody>
          <a:bodyPr lIns="0" tIns="0" rIns="0" bIns="0" rtlCol="0" anchor="t">
            <a:spAutoFit/>
          </a:bodyPr>
          <a:lstStyle/>
          <a:p>
            <a:pPr algn="ctr">
              <a:lnSpc>
                <a:spcPts val="3079"/>
              </a:lnSpc>
            </a:pPr>
            <a:r>
              <a:rPr lang="en-US" sz="2199" dirty="0">
                <a:solidFill>
                  <a:srgbClr val="21118C"/>
                </a:solidFill>
                <a:latin typeface="Roboto"/>
              </a:rPr>
              <a:t>Normalization</a:t>
            </a:r>
          </a:p>
          <a:p>
            <a:pPr algn="ctr">
              <a:lnSpc>
                <a:spcPts val="3079"/>
              </a:lnSpc>
              <a:spcBef>
                <a:spcPct val="0"/>
              </a:spcBef>
            </a:pPr>
            <a:r>
              <a:rPr lang="en-US" sz="2199" dirty="0">
                <a:solidFill>
                  <a:srgbClr val="21118C"/>
                </a:solidFill>
                <a:latin typeface="Roboto"/>
              </a:rPr>
              <a:t>Feature reduction</a:t>
            </a:r>
          </a:p>
        </p:txBody>
      </p:sp>
      <p:sp>
        <p:nvSpPr>
          <p:cNvPr id="18" name="TextBox 18"/>
          <p:cNvSpPr txBox="1"/>
          <p:nvPr/>
        </p:nvSpPr>
        <p:spPr>
          <a:xfrm>
            <a:off x="8054008" y="5415823"/>
            <a:ext cx="2495365" cy="1163320"/>
          </a:xfrm>
          <a:prstGeom prst="rect">
            <a:avLst/>
          </a:prstGeom>
        </p:spPr>
        <p:txBody>
          <a:bodyPr lIns="0" tIns="0" rIns="0" bIns="0" rtlCol="0" anchor="t">
            <a:spAutoFit/>
          </a:bodyPr>
          <a:lstStyle/>
          <a:p>
            <a:pPr algn="r">
              <a:lnSpc>
                <a:spcPts val="3079"/>
              </a:lnSpc>
            </a:pPr>
            <a:r>
              <a:rPr lang="en-US" sz="2199" dirty="0">
                <a:solidFill>
                  <a:srgbClr val="21118C"/>
                </a:solidFill>
                <a:latin typeface="Roboto"/>
              </a:rPr>
              <a:t>Size</a:t>
            </a:r>
          </a:p>
          <a:p>
            <a:pPr algn="r">
              <a:lnSpc>
                <a:spcPts val="3079"/>
              </a:lnSpc>
            </a:pPr>
            <a:r>
              <a:rPr lang="en-US" sz="2199" dirty="0">
                <a:solidFill>
                  <a:srgbClr val="21118C"/>
                </a:solidFill>
                <a:latin typeface="Roboto"/>
              </a:rPr>
              <a:t>Limited layer types</a:t>
            </a:r>
          </a:p>
          <a:p>
            <a:pPr algn="r">
              <a:lnSpc>
                <a:spcPts val="3079"/>
              </a:lnSpc>
              <a:spcBef>
                <a:spcPct val="0"/>
              </a:spcBef>
            </a:pPr>
            <a:r>
              <a:rPr lang="en-US" sz="2199" dirty="0">
                <a:solidFill>
                  <a:srgbClr val="21118C"/>
                </a:solidFill>
                <a:latin typeface="Roboto"/>
              </a:rPr>
              <a:t>Output </a:t>
            </a:r>
          </a:p>
        </p:txBody>
      </p:sp>
      <p:sp>
        <p:nvSpPr>
          <p:cNvPr id="19" name="TextBox 19"/>
          <p:cNvSpPr txBox="1"/>
          <p:nvPr/>
        </p:nvSpPr>
        <p:spPr>
          <a:xfrm>
            <a:off x="5361818" y="5945096"/>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handling</a:t>
            </a:r>
          </a:p>
        </p:txBody>
      </p:sp>
      <p:sp>
        <p:nvSpPr>
          <p:cNvPr id="20" name="TextBox 20"/>
          <p:cNvSpPr txBox="1"/>
          <p:nvPr/>
        </p:nvSpPr>
        <p:spPr>
          <a:xfrm>
            <a:off x="8170161" y="4781591"/>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CNN Tuning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71931" y="840921"/>
            <a:ext cx="9944138" cy="1028701"/>
          </a:xfrm>
          <a:prstGeom prst="rect">
            <a:avLst/>
          </a:prstGeom>
        </p:spPr>
        <p:txBody>
          <a:bodyPr lIns="0" tIns="0" rIns="0" bIns="0" rtlCol="0" anchor="t">
            <a:spAutoFit/>
          </a:bodyPr>
          <a:lstStyle/>
          <a:p>
            <a:pPr marL="0" lvl="0" indent="0" algn="ctr">
              <a:lnSpc>
                <a:spcPts val="8399"/>
              </a:lnSpc>
              <a:spcBef>
                <a:spcPct val="0"/>
              </a:spcBef>
            </a:pPr>
            <a:r>
              <a:rPr lang="en-US" sz="5999" dirty="0">
                <a:solidFill>
                  <a:srgbClr val="F23869"/>
                </a:solidFill>
                <a:latin typeface="Roboto Bold"/>
              </a:rPr>
              <a:t>Faced challenges</a:t>
            </a:r>
          </a:p>
        </p:txBody>
      </p:sp>
      <p:sp>
        <p:nvSpPr>
          <p:cNvPr id="3" name="Freeform 3"/>
          <p:cNvSpPr/>
          <p:nvPr/>
        </p:nvSpPr>
        <p:spPr>
          <a:xfrm>
            <a:off x="4016979" y="395942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846024" y="4763985"/>
            <a:ext cx="3306345" cy="330634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6" name="Freeform 6"/>
          <p:cNvSpPr/>
          <p:nvPr/>
        </p:nvSpPr>
        <p:spPr>
          <a:xfrm>
            <a:off x="6974571" y="3154868"/>
            <a:ext cx="4915461" cy="4915461"/>
          </a:xfrm>
          <a:custGeom>
            <a:avLst/>
            <a:gdLst/>
            <a:ahLst/>
            <a:cxnLst/>
            <a:rect l="l" t="t" r="r" b="b"/>
            <a:pathLst>
              <a:path w="4915461" h="4915461">
                <a:moveTo>
                  <a:pt x="0" y="0"/>
                </a:moveTo>
                <a:lnTo>
                  <a:pt x="4915461" y="0"/>
                </a:lnTo>
                <a:lnTo>
                  <a:pt x="4915461" y="4915462"/>
                </a:lnTo>
                <a:lnTo>
                  <a:pt x="0" y="4915462"/>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7779129" y="3811476"/>
            <a:ext cx="3306345" cy="330634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9" name="Freeform 9"/>
          <p:cNvSpPr/>
          <p:nvPr/>
        </p:nvSpPr>
        <p:spPr>
          <a:xfrm>
            <a:off x="1425899" y="206964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7">
              <a:alphaModFix amt="34000"/>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2485512" y="2978100"/>
            <a:ext cx="3306345" cy="330634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12" name="Freeform 12"/>
          <p:cNvSpPr/>
          <p:nvPr/>
        </p:nvSpPr>
        <p:spPr>
          <a:xfrm>
            <a:off x="9787155" y="4843240"/>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7">
              <a:alphaModFix amt="34000"/>
              <a:extLst>
                <a:ext uri="{96DAC541-7B7A-43D3-8B79-37D633B846F1}">
                  <asvg:svgBlip xmlns:asvg="http://schemas.microsoft.com/office/drawing/2016/SVG/main" r:embed="rId8"/>
                </a:ext>
              </a:extLst>
            </a:blip>
            <a:stretch>
              <a:fillRect/>
            </a:stretch>
          </a:blipFill>
        </p:spPr>
      </p:sp>
      <p:grpSp>
        <p:nvGrpSpPr>
          <p:cNvPr id="13" name="Group 13"/>
          <p:cNvGrpSpPr/>
          <p:nvPr/>
        </p:nvGrpSpPr>
        <p:grpSpPr>
          <a:xfrm>
            <a:off x="10591713" y="5264386"/>
            <a:ext cx="3306345" cy="330634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15" name="TextBox 15"/>
          <p:cNvSpPr txBox="1"/>
          <p:nvPr/>
        </p:nvSpPr>
        <p:spPr>
          <a:xfrm>
            <a:off x="2265865" y="2828573"/>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1</a:t>
            </a:r>
          </a:p>
        </p:txBody>
      </p:sp>
      <p:sp>
        <p:nvSpPr>
          <p:cNvPr id="16" name="TextBox 16"/>
          <p:cNvSpPr txBox="1"/>
          <p:nvPr/>
        </p:nvSpPr>
        <p:spPr>
          <a:xfrm>
            <a:off x="3415187" y="4301329"/>
            <a:ext cx="2495365" cy="1163320"/>
          </a:xfrm>
          <a:prstGeom prst="rect">
            <a:avLst/>
          </a:prstGeom>
        </p:spPr>
        <p:txBody>
          <a:bodyPr lIns="0" tIns="0" rIns="0" bIns="0" rtlCol="0" anchor="t">
            <a:spAutoFit/>
          </a:bodyPr>
          <a:lstStyle/>
          <a:p>
            <a:pPr>
              <a:lnSpc>
                <a:spcPts val="3079"/>
              </a:lnSpc>
            </a:pPr>
            <a:r>
              <a:rPr lang="en-US" sz="2199" dirty="0">
                <a:solidFill>
                  <a:srgbClr val="21118C"/>
                </a:solidFill>
                <a:latin typeface="Roboto"/>
              </a:rPr>
              <a:t>IMU precision</a:t>
            </a:r>
          </a:p>
          <a:p>
            <a:pPr>
              <a:lnSpc>
                <a:spcPts val="3079"/>
              </a:lnSpc>
            </a:pPr>
            <a:r>
              <a:rPr lang="en-US" sz="2199" dirty="0">
                <a:solidFill>
                  <a:srgbClr val="21118C"/>
                </a:solidFill>
                <a:latin typeface="Roboto"/>
              </a:rPr>
              <a:t>People</a:t>
            </a:r>
          </a:p>
          <a:p>
            <a:pPr>
              <a:lnSpc>
                <a:spcPts val="3079"/>
              </a:lnSpc>
              <a:spcBef>
                <a:spcPct val="0"/>
              </a:spcBef>
            </a:pPr>
            <a:r>
              <a:rPr lang="en-US" sz="2199" dirty="0">
                <a:solidFill>
                  <a:srgbClr val="21118C"/>
                </a:solidFill>
                <a:latin typeface="Roboto"/>
              </a:rPr>
              <a:t>Time</a:t>
            </a:r>
          </a:p>
        </p:txBody>
      </p:sp>
      <p:sp>
        <p:nvSpPr>
          <p:cNvPr id="17" name="TextBox 17"/>
          <p:cNvSpPr txBox="1"/>
          <p:nvPr/>
        </p:nvSpPr>
        <p:spPr>
          <a:xfrm>
            <a:off x="3001715" y="3602564"/>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gathering</a:t>
            </a:r>
          </a:p>
        </p:txBody>
      </p:sp>
      <p:sp>
        <p:nvSpPr>
          <p:cNvPr id="18" name="TextBox 18"/>
          <p:cNvSpPr txBox="1"/>
          <p:nvPr/>
        </p:nvSpPr>
        <p:spPr>
          <a:xfrm>
            <a:off x="10963903" y="6112418"/>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Bias removal</a:t>
            </a:r>
          </a:p>
        </p:txBody>
      </p:sp>
      <p:sp>
        <p:nvSpPr>
          <p:cNvPr id="19" name="TextBox 19"/>
          <p:cNvSpPr txBox="1"/>
          <p:nvPr/>
        </p:nvSpPr>
        <p:spPr>
          <a:xfrm>
            <a:off x="5924535" y="7132215"/>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2</a:t>
            </a:r>
          </a:p>
        </p:txBody>
      </p:sp>
      <p:sp>
        <p:nvSpPr>
          <p:cNvPr id="20" name="TextBox 20"/>
          <p:cNvSpPr txBox="1"/>
          <p:nvPr/>
        </p:nvSpPr>
        <p:spPr>
          <a:xfrm>
            <a:off x="8152369" y="3189806"/>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3</a:t>
            </a:r>
          </a:p>
        </p:txBody>
      </p:sp>
      <p:sp>
        <p:nvSpPr>
          <p:cNvPr id="21" name="TextBox 21"/>
          <p:cNvSpPr txBox="1"/>
          <p:nvPr/>
        </p:nvSpPr>
        <p:spPr>
          <a:xfrm>
            <a:off x="5251514" y="6528176"/>
            <a:ext cx="2495365" cy="772795"/>
          </a:xfrm>
          <a:prstGeom prst="rect">
            <a:avLst/>
          </a:prstGeom>
        </p:spPr>
        <p:txBody>
          <a:bodyPr lIns="0" tIns="0" rIns="0" bIns="0" rtlCol="0" anchor="t">
            <a:spAutoFit/>
          </a:bodyPr>
          <a:lstStyle/>
          <a:p>
            <a:pPr algn="ctr">
              <a:lnSpc>
                <a:spcPts val="3079"/>
              </a:lnSpc>
            </a:pPr>
            <a:r>
              <a:rPr lang="en-US" sz="2199" dirty="0">
                <a:solidFill>
                  <a:srgbClr val="21118C"/>
                </a:solidFill>
                <a:latin typeface="Roboto"/>
              </a:rPr>
              <a:t>Normalization</a:t>
            </a:r>
          </a:p>
          <a:p>
            <a:pPr algn="ctr">
              <a:lnSpc>
                <a:spcPts val="3079"/>
              </a:lnSpc>
              <a:spcBef>
                <a:spcPct val="0"/>
              </a:spcBef>
            </a:pPr>
            <a:r>
              <a:rPr lang="en-US" sz="2199" dirty="0">
                <a:solidFill>
                  <a:srgbClr val="21118C"/>
                </a:solidFill>
                <a:latin typeface="Roboto"/>
              </a:rPr>
              <a:t>Feature reduction</a:t>
            </a:r>
          </a:p>
        </p:txBody>
      </p:sp>
      <p:sp>
        <p:nvSpPr>
          <p:cNvPr id="22" name="TextBox 22"/>
          <p:cNvSpPr txBox="1"/>
          <p:nvPr/>
        </p:nvSpPr>
        <p:spPr>
          <a:xfrm>
            <a:off x="8054008" y="5415823"/>
            <a:ext cx="2495365" cy="1163320"/>
          </a:xfrm>
          <a:prstGeom prst="rect">
            <a:avLst/>
          </a:prstGeom>
        </p:spPr>
        <p:txBody>
          <a:bodyPr lIns="0" tIns="0" rIns="0" bIns="0" rtlCol="0" anchor="t">
            <a:spAutoFit/>
          </a:bodyPr>
          <a:lstStyle/>
          <a:p>
            <a:pPr algn="r">
              <a:lnSpc>
                <a:spcPts val="3079"/>
              </a:lnSpc>
            </a:pPr>
            <a:r>
              <a:rPr lang="en-US" sz="2199" dirty="0">
                <a:solidFill>
                  <a:srgbClr val="21118C"/>
                </a:solidFill>
                <a:latin typeface="Roboto"/>
              </a:rPr>
              <a:t>Size</a:t>
            </a:r>
          </a:p>
          <a:p>
            <a:pPr algn="r">
              <a:lnSpc>
                <a:spcPts val="3079"/>
              </a:lnSpc>
            </a:pPr>
            <a:r>
              <a:rPr lang="en-US" sz="2199" dirty="0">
                <a:solidFill>
                  <a:srgbClr val="21118C"/>
                </a:solidFill>
                <a:latin typeface="Roboto"/>
              </a:rPr>
              <a:t>Limited layer types</a:t>
            </a:r>
          </a:p>
          <a:p>
            <a:pPr algn="r">
              <a:lnSpc>
                <a:spcPts val="3079"/>
              </a:lnSpc>
              <a:spcBef>
                <a:spcPct val="0"/>
              </a:spcBef>
            </a:pPr>
            <a:r>
              <a:rPr lang="en-US" sz="2199" dirty="0">
                <a:solidFill>
                  <a:srgbClr val="21118C"/>
                </a:solidFill>
                <a:latin typeface="Roboto"/>
              </a:rPr>
              <a:t>Output </a:t>
            </a:r>
          </a:p>
        </p:txBody>
      </p:sp>
      <p:sp>
        <p:nvSpPr>
          <p:cNvPr id="23" name="TextBox 23"/>
          <p:cNvSpPr txBox="1"/>
          <p:nvPr/>
        </p:nvSpPr>
        <p:spPr>
          <a:xfrm>
            <a:off x="5361818" y="5945096"/>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handling</a:t>
            </a:r>
          </a:p>
        </p:txBody>
      </p:sp>
      <p:sp>
        <p:nvSpPr>
          <p:cNvPr id="24" name="TextBox 24"/>
          <p:cNvSpPr txBox="1"/>
          <p:nvPr/>
        </p:nvSpPr>
        <p:spPr>
          <a:xfrm>
            <a:off x="8170161" y="4781591"/>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CNN Tuning</a:t>
            </a:r>
          </a:p>
        </p:txBody>
      </p:sp>
      <p:sp>
        <p:nvSpPr>
          <p:cNvPr id="25" name="TextBox 25"/>
          <p:cNvSpPr txBox="1"/>
          <p:nvPr/>
        </p:nvSpPr>
        <p:spPr>
          <a:xfrm>
            <a:off x="11355344" y="6683796"/>
            <a:ext cx="2495365" cy="1553845"/>
          </a:xfrm>
          <a:prstGeom prst="rect">
            <a:avLst/>
          </a:prstGeom>
        </p:spPr>
        <p:txBody>
          <a:bodyPr lIns="0" tIns="0" rIns="0" bIns="0" rtlCol="0" anchor="t">
            <a:spAutoFit/>
          </a:bodyPr>
          <a:lstStyle/>
          <a:p>
            <a:pPr>
              <a:lnSpc>
                <a:spcPts val="3079"/>
              </a:lnSpc>
            </a:pPr>
            <a:r>
              <a:rPr lang="en-US" sz="2199" dirty="0">
                <a:solidFill>
                  <a:srgbClr val="21118C"/>
                </a:solidFill>
                <a:latin typeface="Roboto"/>
              </a:rPr>
              <a:t>Gravity</a:t>
            </a:r>
          </a:p>
          <a:p>
            <a:pPr>
              <a:lnSpc>
                <a:spcPts val="3079"/>
              </a:lnSpc>
            </a:pPr>
            <a:r>
              <a:rPr lang="en-US" sz="2199" dirty="0">
                <a:solidFill>
                  <a:srgbClr val="21118C"/>
                </a:solidFill>
                <a:latin typeface="Roboto"/>
              </a:rPr>
              <a:t>Signal power</a:t>
            </a:r>
          </a:p>
          <a:p>
            <a:pPr>
              <a:lnSpc>
                <a:spcPts val="3079"/>
              </a:lnSpc>
            </a:pPr>
            <a:r>
              <a:rPr lang="en-US" sz="2199" dirty="0">
                <a:solidFill>
                  <a:srgbClr val="21118C"/>
                </a:solidFill>
                <a:latin typeface="Roboto"/>
              </a:rPr>
              <a:t>Surface</a:t>
            </a:r>
          </a:p>
          <a:p>
            <a:pPr>
              <a:lnSpc>
                <a:spcPts val="3079"/>
              </a:lnSpc>
              <a:spcBef>
                <a:spcPct val="0"/>
              </a:spcBef>
            </a:pPr>
            <a:r>
              <a:rPr lang="en-US" sz="2199" dirty="0">
                <a:solidFill>
                  <a:srgbClr val="21118C"/>
                </a:solidFill>
                <a:latin typeface="Roboto"/>
              </a:rPr>
              <a:t>Augmentation</a:t>
            </a:r>
          </a:p>
        </p:txBody>
      </p:sp>
      <p:sp>
        <p:nvSpPr>
          <p:cNvPr id="26" name="TextBox 26"/>
          <p:cNvSpPr txBox="1"/>
          <p:nvPr/>
        </p:nvSpPr>
        <p:spPr>
          <a:xfrm>
            <a:off x="13253585" y="7051146"/>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71931" y="840921"/>
            <a:ext cx="9944138" cy="1028701"/>
          </a:xfrm>
          <a:prstGeom prst="rect">
            <a:avLst/>
          </a:prstGeom>
        </p:spPr>
        <p:txBody>
          <a:bodyPr lIns="0" tIns="0" rIns="0" bIns="0" rtlCol="0" anchor="t">
            <a:spAutoFit/>
          </a:bodyPr>
          <a:lstStyle/>
          <a:p>
            <a:pPr marL="0" lvl="0" indent="0" algn="ctr">
              <a:lnSpc>
                <a:spcPts val="8399"/>
              </a:lnSpc>
              <a:spcBef>
                <a:spcPct val="0"/>
              </a:spcBef>
            </a:pPr>
            <a:r>
              <a:rPr lang="en-US" sz="5999" dirty="0">
                <a:solidFill>
                  <a:srgbClr val="F23869"/>
                </a:solidFill>
                <a:latin typeface="Roboto Bold"/>
              </a:rPr>
              <a:t>Faced challenges</a:t>
            </a:r>
          </a:p>
        </p:txBody>
      </p:sp>
      <p:sp>
        <p:nvSpPr>
          <p:cNvPr id="3" name="Freeform 3"/>
          <p:cNvSpPr/>
          <p:nvPr/>
        </p:nvSpPr>
        <p:spPr>
          <a:xfrm>
            <a:off x="4016979" y="395942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846024" y="4763985"/>
            <a:ext cx="3306345" cy="330634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6" name="Freeform 6"/>
          <p:cNvSpPr/>
          <p:nvPr/>
        </p:nvSpPr>
        <p:spPr>
          <a:xfrm>
            <a:off x="6974571" y="3154868"/>
            <a:ext cx="4915461" cy="4915461"/>
          </a:xfrm>
          <a:custGeom>
            <a:avLst/>
            <a:gdLst/>
            <a:ahLst/>
            <a:cxnLst/>
            <a:rect l="l" t="t" r="r" b="b"/>
            <a:pathLst>
              <a:path w="4915461" h="4915461">
                <a:moveTo>
                  <a:pt x="0" y="0"/>
                </a:moveTo>
                <a:lnTo>
                  <a:pt x="4915461" y="0"/>
                </a:lnTo>
                <a:lnTo>
                  <a:pt x="4915461" y="4915462"/>
                </a:lnTo>
                <a:lnTo>
                  <a:pt x="0" y="4915462"/>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7779129" y="3811476"/>
            <a:ext cx="3306345" cy="330634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9" name="Freeform 9"/>
          <p:cNvSpPr/>
          <p:nvPr/>
        </p:nvSpPr>
        <p:spPr>
          <a:xfrm>
            <a:off x="1425899" y="2069647"/>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7">
              <a:alphaModFix amt="34000"/>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2485512" y="2978100"/>
            <a:ext cx="3306345" cy="330634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12" name="Freeform 12"/>
          <p:cNvSpPr/>
          <p:nvPr/>
        </p:nvSpPr>
        <p:spPr>
          <a:xfrm>
            <a:off x="9787155" y="4843240"/>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7">
              <a:alphaModFix amt="34000"/>
              <a:extLst>
                <a:ext uri="{96DAC541-7B7A-43D3-8B79-37D633B846F1}">
                  <asvg:svgBlip xmlns:asvg="http://schemas.microsoft.com/office/drawing/2016/SVG/main" r:embed="rId8"/>
                </a:ext>
              </a:extLst>
            </a:blip>
            <a:stretch>
              <a:fillRect/>
            </a:stretch>
          </a:blipFill>
        </p:spPr>
      </p:sp>
      <p:grpSp>
        <p:nvGrpSpPr>
          <p:cNvPr id="13" name="Group 13"/>
          <p:cNvGrpSpPr/>
          <p:nvPr/>
        </p:nvGrpSpPr>
        <p:grpSpPr>
          <a:xfrm>
            <a:off x="10591713" y="5264386"/>
            <a:ext cx="3306345" cy="330634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15" name="Freeform 15"/>
          <p:cNvSpPr/>
          <p:nvPr/>
        </p:nvSpPr>
        <p:spPr>
          <a:xfrm>
            <a:off x="11946640" y="2202360"/>
            <a:ext cx="4915461" cy="4915461"/>
          </a:xfrm>
          <a:custGeom>
            <a:avLst/>
            <a:gdLst/>
            <a:ahLst/>
            <a:cxnLst/>
            <a:rect l="l" t="t" r="r" b="b"/>
            <a:pathLst>
              <a:path w="4915461" h="4915461">
                <a:moveTo>
                  <a:pt x="0" y="0"/>
                </a:moveTo>
                <a:lnTo>
                  <a:pt x="4915461" y="0"/>
                </a:lnTo>
                <a:lnTo>
                  <a:pt x="4915461" y="4915461"/>
                </a:lnTo>
                <a:lnTo>
                  <a:pt x="0" y="4915461"/>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12751199" y="2769670"/>
            <a:ext cx="3306345" cy="330634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8F8"/>
            </a:solidFill>
          </p:spPr>
        </p:sp>
      </p:grpSp>
      <p:sp>
        <p:nvSpPr>
          <p:cNvPr id="18" name="TextBox 18"/>
          <p:cNvSpPr txBox="1"/>
          <p:nvPr/>
        </p:nvSpPr>
        <p:spPr>
          <a:xfrm>
            <a:off x="2265865" y="2828573"/>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1</a:t>
            </a:r>
          </a:p>
        </p:txBody>
      </p:sp>
      <p:sp>
        <p:nvSpPr>
          <p:cNvPr id="19" name="TextBox 19"/>
          <p:cNvSpPr txBox="1"/>
          <p:nvPr/>
        </p:nvSpPr>
        <p:spPr>
          <a:xfrm>
            <a:off x="13253585" y="7051146"/>
            <a:ext cx="1149322" cy="1519407"/>
          </a:xfrm>
          <a:prstGeom prst="rect">
            <a:avLst/>
          </a:prstGeom>
        </p:spPr>
        <p:txBody>
          <a:bodyPr lIns="0" tIns="0" rIns="0" bIns="0" rtlCol="0" anchor="t">
            <a:spAutoFit/>
          </a:bodyPr>
          <a:lstStyle/>
          <a:p>
            <a:pPr>
              <a:lnSpc>
                <a:spcPts val="12319"/>
              </a:lnSpc>
            </a:pPr>
            <a:r>
              <a:rPr lang="en-US" sz="8799" dirty="0">
                <a:solidFill>
                  <a:srgbClr val="F23869"/>
                </a:solidFill>
                <a:latin typeface="Roboto Bold"/>
              </a:rPr>
              <a:t>4</a:t>
            </a:r>
          </a:p>
        </p:txBody>
      </p:sp>
      <p:sp>
        <p:nvSpPr>
          <p:cNvPr id="20" name="TextBox 20"/>
          <p:cNvSpPr txBox="1"/>
          <p:nvPr/>
        </p:nvSpPr>
        <p:spPr>
          <a:xfrm>
            <a:off x="3415187" y="4301329"/>
            <a:ext cx="2495365" cy="1163320"/>
          </a:xfrm>
          <a:prstGeom prst="rect">
            <a:avLst/>
          </a:prstGeom>
        </p:spPr>
        <p:txBody>
          <a:bodyPr lIns="0" tIns="0" rIns="0" bIns="0" rtlCol="0" anchor="t">
            <a:spAutoFit/>
          </a:bodyPr>
          <a:lstStyle/>
          <a:p>
            <a:pPr>
              <a:lnSpc>
                <a:spcPts val="3079"/>
              </a:lnSpc>
            </a:pPr>
            <a:r>
              <a:rPr lang="en-US" sz="2199" dirty="0">
                <a:solidFill>
                  <a:srgbClr val="21118C"/>
                </a:solidFill>
                <a:latin typeface="Roboto"/>
              </a:rPr>
              <a:t>IMU precision</a:t>
            </a:r>
          </a:p>
          <a:p>
            <a:pPr>
              <a:lnSpc>
                <a:spcPts val="3079"/>
              </a:lnSpc>
            </a:pPr>
            <a:r>
              <a:rPr lang="en-US" sz="2199" dirty="0">
                <a:solidFill>
                  <a:srgbClr val="21118C"/>
                </a:solidFill>
                <a:latin typeface="Roboto"/>
              </a:rPr>
              <a:t>People</a:t>
            </a:r>
          </a:p>
          <a:p>
            <a:pPr>
              <a:lnSpc>
                <a:spcPts val="3079"/>
              </a:lnSpc>
              <a:spcBef>
                <a:spcPct val="0"/>
              </a:spcBef>
            </a:pPr>
            <a:r>
              <a:rPr lang="en-US" sz="2199" dirty="0">
                <a:solidFill>
                  <a:srgbClr val="21118C"/>
                </a:solidFill>
                <a:latin typeface="Roboto"/>
              </a:rPr>
              <a:t>Time</a:t>
            </a:r>
          </a:p>
        </p:txBody>
      </p:sp>
      <p:sp>
        <p:nvSpPr>
          <p:cNvPr id="21" name="TextBox 21"/>
          <p:cNvSpPr txBox="1"/>
          <p:nvPr/>
        </p:nvSpPr>
        <p:spPr>
          <a:xfrm>
            <a:off x="11355344" y="6683796"/>
            <a:ext cx="2495365" cy="1553845"/>
          </a:xfrm>
          <a:prstGeom prst="rect">
            <a:avLst/>
          </a:prstGeom>
        </p:spPr>
        <p:txBody>
          <a:bodyPr lIns="0" tIns="0" rIns="0" bIns="0" rtlCol="0" anchor="t">
            <a:spAutoFit/>
          </a:bodyPr>
          <a:lstStyle/>
          <a:p>
            <a:pPr>
              <a:lnSpc>
                <a:spcPts val="3079"/>
              </a:lnSpc>
            </a:pPr>
            <a:r>
              <a:rPr lang="en-US" sz="2199" dirty="0">
                <a:solidFill>
                  <a:srgbClr val="21118C"/>
                </a:solidFill>
                <a:latin typeface="Roboto"/>
              </a:rPr>
              <a:t>Gravity</a:t>
            </a:r>
          </a:p>
          <a:p>
            <a:pPr>
              <a:lnSpc>
                <a:spcPts val="3079"/>
              </a:lnSpc>
            </a:pPr>
            <a:r>
              <a:rPr lang="en-US" sz="2199" dirty="0">
                <a:solidFill>
                  <a:srgbClr val="21118C"/>
                </a:solidFill>
                <a:latin typeface="Roboto"/>
              </a:rPr>
              <a:t>Signal power</a:t>
            </a:r>
          </a:p>
          <a:p>
            <a:pPr>
              <a:lnSpc>
                <a:spcPts val="3079"/>
              </a:lnSpc>
            </a:pPr>
            <a:r>
              <a:rPr lang="en-US" sz="2199" dirty="0">
                <a:solidFill>
                  <a:srgbClr val="21118C"/>
                </a:solidFill>
                <a:latin typeface="Roboto"/>
              </a:rPr>
              <a:t>Surface</a:t>
            </a:r>
          </a:p>
          <a:p>
            <a:pPr>
              <a:lnSpc>
                <a:spcPts val="3079"/>
              </a:lnSpc>
              <a:spcBef>
                <a:spcPct val="0"/>
              </a:spcBef>
            </a:pPr>
            <a:r>
              <a:rPr lang="en-US" sz="2199" dirty="0">
                <a:solidFill>
                  <a:srgbClr val="21118C"/>
                </a:solidFill>
                <a:latin typeface="Roboto"/>
              </a:rPr>
              <a:t>Augmentation</a:t>
            </a:r>
          </a:p>
        </p:txBody>
      </p:sp>
      <p:sp>
        <p:nvSpPr>
          <p:cNvPr id="22" name="TextBox 22"/>
          <p:cNvSpPr txBox="1"/>
          <p:nvPr/>
        </p:nvSpPr>
        <p:spPr>
          <a:xfrm>
            <a:off x="3001715" y="3602564"/>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gathering</a:t>
            </a:r>
          </a:p>
        </p:txBody>
      </p:sp>
      <p:sp>
        <p:nvSpPr>
          <p:cNvPr id="23" name="TextBox 23"/>
          <p:cNvSpPr txBox="1"/>
          <p:nvPr/>
        </p:nvSpPr>
        <p:spPr>
          <a:xfrm>
            <a:off x="10963903" y="6112418"/>
            <a:ext cx="2934154"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Bias removal</a:t>
            </a:r>
          </a:p>
        </p:txBody>
      </p:sp>
      <p:sp>
        <p:nvSpPr>
          <p:cNvPr id="24" name="TextBox 24"/>
          <p:cNvSpPr txBox="1"/>
          <p:nvPr/>
        </p:nvSpPr>
        <p:spPr>
          <a:xfrm>
            <a:off x="5924535" y="7132215"/>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2</a:t>
            </a:r>
          </a:p>
        </p:txBody>
      </p:sp>
      <p:sp>
        <p:nvSpPr>
          <p:cNvPr id="25" name="TextBox 25"/>
          <p:cNvSpPr txBox="1"/>
          <p:nvPr/>
        </p:nvSpPr>
        <p:spPr>
          <a:xfrm>
            <a:off x="8152369" y="3189806"/>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3</a:t>
            </a:r>
          </a:p>
        </p:txBody>
      </p:sp>
      <p:sp>
        <p:nvSpPr>
          <p:cNvPr id="26" name="TextBox 26"/>
          <p:cNvSpPr txBox="1"/>
          <p:nvPr/>
        </p:nvSpPr>
        <p:spPr>
          <a:xfrm>
            <a:off x="14585359" y="2387896"/>
            <a:ext cx="1149322" cy="1519407"/>
          </a:xfrm>
          <a:prstGeom prst="rect">
            <a:avLst/>
          </a:prstGeom>
        </p:spPr>
        <p:txBody>
          <a:bodyPr lIns="0" tIns="0" rIns="0" bIns="0" rtlCol="0" anchor="t">
            <a:spAutoFit/>
          </a:bodyPr>
          <a:lstStyle/>
          <a:p>
            <a:pPr algn="ctr">
              <a:lnSpc>
                <a:spcPts val="12319"/>
              </a:lnSpc>
            </a:pPr>
            <a:r>
              <a:rPr lang="en-US" sz="8799" dirty="0">
                <a:solidFill>
                  <a:srgbClr val="3621BF"/>
                </a:solidFill>
                <a:latin typeface="Roboto Bold"/>
              </a:rPr>
              <a:t>5</a:t>
            </a:r>
          </a:p>
        </p:txBody>
      </p:sp>
      <p:sp>
        <p:nvSpPr>
          <p:cNvPr id="27" name="TextBox 27"/>
          <p:cNvSpPr txBox="1"/>
          <p:nvPr/>
        </p:nvSpPr>
        <p:spPr>
          <a:xfrm>
            <a:off x="5251514" y="6528176"/>
            <a:ext cx="2495365" cy="772795"/>
          </a:xfrm>
          <a:prstGeom prst="rect">
            <a:avLst/>
          </a:prstGeom>
        </p:spPr>
        <p:txBody>
          <a:bodyPr lIns="0" tIns="0" rIns="0" bIns="0" rtlCol="0" anchor="t">
            <a:spAutoFit/>
          </a:bodyPr>
          <a:lstStyle/>
          <a:p>
            <a:pPr algn="ctr">
              <a:lnSpc>
                <a:spcPts val="3079"/>
              </a:lnSpc>
            </a:pPr>
            <a:r>
              <a:rPr lang="en-US" sz="2199" dirty="0">
                <a:solidFill>
                  <a:srgbClr val="21118C"/>
                </a:solidFill>
                <a:latin typeface="Roboto"/>
              </a:rPr>
              <a:t>Normalization</a:t>
            </a:r>
          </a:p>
          <a:p>
            <a:pPr algn="ctr">
              <a:lnSpc>
                <a:spcPts val="3079"/>
              </a:lnSpc>
              <a:spcBef>
                <a:spcPct val="0"/>
              </a:spcBef>
            </a:pPr>
            <a:r>
              <a:rPr lang="en-US" sz="2199" dirty="0">
                <a:solidFill>
                  <a:srgbClr val="21118C"/>
                </a:solidFill>
                <a:latin typeface="Roboto"/>
              </a:rPr>
              <a:t>Feature reduction</a:t>
            </a:r>
          </a:p>
        </p:txBody>
      </p:sp>
      <p:sp>
        <p:nvSpPr>
          <p:cNvPr id="28" name="TextBox 28"/>
          <p:cNvSpPr txBox="1"/>
          <p:nvPr/>
        </p:nvSpPr>
        <p:spPr>
          <a:xfrm>
            <a:off x="8054008" y="5415823"/>
            <a:ext cx="2495365" cy="1163320"/>
          </a:xfrm>
          <a:prstGeom prst="rect">
            <a:avLst/>
          </a:prstGeom>
        </p:spPr>
        <p:txBody>
          <a:bodyPr lIns="0" tIns="0" rIns="0" bIns="0" rtlCol="0" anchor="t">
            <a:spAutoFit/>
          </a:bodyPr>
          <a:lstStyle/>
          <a:p>
            <a:pPr algn="r">
              <a:lnSpc>
                <a:spcPts val="3079"/>
              </a:lnSpc>
            </a:pPr>
            <a:r>
              <a:rPr lang="en-US" sz="2199" dirty="0">
                <a:solidFill>
                  <a:srgbClr val="21118C"/>
                </a:solidFill>
                <a:latin typeface="Roboto"/>
              </a:rPr>
              <a:t>Size</a:t>
            </a:r>
          </a:p>
          <a:p>
            <a:pPr algn="r">
              <a:lnSpc>
                <a:spcPts val="3079"/>
              </a:lnSpc>
            </a:pPr>
            <a:r>
              <a:rPr lang="en-US" sz="2199" dirty="0">
                <a:solidFill>
                  <a:srgbClr val="21118C"/>
                </a:solidFill>
                <a:latin typeface="Roboto"/>
              </a:rPr>
              <a:t>Limited layer types</a:t>
            </a:r>
          </a:p>
          <a:p>
            <a:pPr algn="r">
              <a:lnSpc>
                <a:spcPts val="3079"/>
              </a:lnSpc>
              <a:spcBef>
                <a:spcPct val="0"/>
              </a:spcBef>
            </a:pPr>
            <a:r>
              <a:rPr lang="en-US" sz="2199" dirty="0">
                <a:solidFill>
                  <a:srgbClr val="21118C"/>
                </a:solidFill>
                <a:latin typeface="Roboto"/>
              </a:rPr>
              <a:t>Output </a:t>
            </a:r>
          </a:p>
        </p:txBody>
      </p:sp>
      <p:sp>
        <p:nvSpPr>
          <p:cNvPr id="29" name="TextBox 29"/>
          <p:cNvSpPr txBox="1"/>
          <p:nvPr/>
        </p:nvSpPr>
        <p:spPr>
          <a:xfrm>
            <a:off x="12967577" y="4394822"/>
            <a:ext cx="2411284" cy="1108053"/>
          </a:xfrm>
          <a:prstGeom prst="rect">
            <a:avLst/>
          </a:prstGeom>
        </p:spPr>
        <p:txBody>
          <a:bodyPr lIns="0" tIns="0" rIns="0" bIns="0" rtlCol="0" anchor="t">
            <a:spAutoFit/>
          </a:bodyPr>
          <a:lstStyle/>
          <a:p>
            <a:pPr algn="r">
              <a:lnSpc>
                <a:spcPts val="2976"/>
              </a:lnSpc>
            </a:pPr>
            <a:r>
              <a:rPr lang="en-US" sz="2125" dirty="0">
                <a:solidFill>
                  <a:srgbClr val="21118C"/>
                </a:solidFill>
                <a:latin typeface="Roboto"/>
              </a:rPr>
              <a:t>SVM </a:t>
            </a:r>
          </a:p>
          <a:p>
            <a:pPr algn="r">
              <a:lnSpc>
                <a:spcPts val="2976"/>
              </a:lnSpc>
            </a:pPr>
            <a:r>
              <a:rPr lang="en-US" sz="2125" dirty="0">
                <a:solidFill>
                  <a:srgbClr val="21118C"/>
                </a:solidFill>
                <a:latin typeface="Roboto"/>
              </a:rPr>
              <a:t>Random Forest</a:t>
            </a:r>
          </a:p>
          <a:p>
            <a:pPr algn="r">
              <a:lnSpc>
                <a:spcPts val="2976"/>
              </a:lnSpc>
              <a:spcBef>
                <a:spcPct val="0"/>
              </a:spcBef>
            </a:pPr>
            <a:r>
              <a:rPr lang="en-US" sz="2125" dirty="0">
                <a:solidFill>
                  <a:srgbClr val="21118C"/>
                </a:solidFill>
                <a:latin typeface="Roboto"/>
              </a:rPr>
              <a:t>KNN</a:t>
            </a:r>
          </a:p>
        </p:txBody>
      </p:sp>
      <p:sp>
        <p:nvSpPr>
          <p:cNvPr id="30" name="TextBox 30"/>
          <p:cNvSpPr txBox="1"/>
          <p:nvPr/>
        </p:nvSpPr>
        <p:spPr>
          <a:xfrm>
            <a:off x="5361818" y="5945096"/>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Data handling</a:t>
            </a:r>
          </a:p>
        </p:txBody>
      </p:sp>
      <p:sp>
        <p:nvSpPr>
          <p:cNvPr id="31" name="TextBox 31"/>
          <p:cNvSpPr txBox="1"/>
          <p:nvPr/>
        </p:nvSpPr>
        <p:spPr>
          <a:xfrm>
            <a:off x="8170161" y="4781591"/>
            <a:ext cx="2379211" cy="533278"/>
          </a:xfrm>
          <a:prstGeom prst="rect">
            <a:avLst/>
          </a:prstGeom>
        </p:spPr>
        <p:txBody>
          <a:bodyPr lIns="0" tIns="0" rIns="0" bIns="0" rtlCol="0" anchor="t">
            <a:spAutoFit/>
          </a:bodyPr>
          <a:lstStyle/>
          <a:p>
            <a:pPr>
              <a:lnSpc>
                <a:spcPts val="4206"/>
              </a:lnSpc>
            </a:pPr>
            <a:r>
              <a:rPr lang="en-US" sz="3004" dirty="0">
                <a:solidFill>
                  <a:srgbClr val="21118C"/>
                </a:solidFill>
                <a:latin typeface="Roboto Bold"/>
              </a:rPr>
              <a:t>CNN Tuning</a:t>
            </a:r>
          </a:p>
        </p:txBody>
      </p:sp>
      <p:sp>
        <p:nvSpPr>
          <p:cNvPr id="32" name="TextBox 32"/>
          <p:cNvSpPr txBox="1"/>
          <p:nvPr/>
        </p:nvSpPr>
        <p:spPr>
          <a:xfrm>
            <a:off x="13071132" y="3699554"/>
            <a:ext cx="2663549" cy="940948"/>
          </a:xfrm>
          <a:prstGeom prst="rect">
            <a:avLst/>
          </a:prstGeom>
        </p:spPr>
        <p:txBody>
          <a:bodyPr lIns="0" tIns="0" rIns="0" bIns="0" rtlCol="0" anchor="t">
            <a:spAutoFit/>
          </a:bodyPr>
          <a:lstStyle/>
          <a:p>
            <a:pPr>
              <a:lnSpc>
                <a:spcPts val="3786"/>
              </a:lnSpc>
            </a:pPr>
            <a:r>
              <a:rPr lang="en-US" sz="2704" dirty="0">
                <a:solidFill>
                  <a:srgbClr val="21118C"/>
                </a:solidFill>
                <a:latin typeface="Roboto Bold"/>
              </a:rPr>
              <a:t>On-device Learning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97001" y="3683269"/>
            <a:ext cx="3623881" cy="3044751"/>
            <a:chOff x="0" y="0"/>
            <a:chExt cx="2232657" cy="1875858"/>
          </a:xfrm>
        </p:grpSpPr>
        <p:sp>
          <p:nvSpPr>
            <p:cNvPr id="3" name="Freeform 3"/>
            <p:cNvSpPr/>
            <p:nvPr/>
          </p:nvSpPr>
          <p:spPr>
            <a:xfrm>
              <a:off x="0" y="0"/>
              <a:ext cx="2232657" cy="1875858"/>
            </a:xfrm>
            <a:custGeom>
              <a:avLst/>
              <a:gdLst/>
              <a:ahLst/>
              <a:cxnLst/>
              <a:rect l="l" t="t" r="r" b="b"/>
              <a:pathLst>
                <a:path w="2232657" h="1875858">
                  <a:moveTo>
                    <a:pt x="2108197" y="1875858"/>
                  </a:moveTo>
                  <a:lnTo>
                    <a:pt x="124460" y="1875858"/>
                  </a:lnTo>
                  <a:cubicBezTo>
                    <a:pt x="55880" y="1875858"/>
                    <a:pt x="0" y="1819978"/>
                    <a:pt x="0" y="1751398"/>
                  </a:cubicBezTo>
                  <a:lnTo>
                    <a:pt x="0" y="124460"/>
                  </a:lnTo>
                  <a:cubicBezTo>
                    <a:pt x="0" y="55880"/>
                    <a:pt x="55880" y="0"/>
                    <a:pt x="124460" y="0"/>
                  </a:cubicBezTo>
                  <a:lnTo>
                    <a:pt x="2108197" y="0"/>
                  </a:lnTo>
                  <a:cubicBezTo>
                    <a:pt x="2176777" y="0"/>
                    <a:pt x="2232657" y="55880"/>
                    <a:pt x="2232657" y="124460"/>
                  </a:cubicBezTo>
                  <a:lnTo>
                    <a:pt x="2232657" y="1751398"/>
                  </a:lnTo>
                  <a:cubicBezTo>
                    <a:pt x="2232657" y="1819978"/>
                    <a:pt x="2176777" y="1875858"/>
                    <a:pt x="2108197" y="1875858"/>
                  </a:cubicBezTo>
                  <a:close/>
                </a:path>
              </a:pathLst>
            </a:custGeom>
            <a:solidFill>
              <a:srgbClr val="110559"/>
            </a:solidFill>
          </p:spPr>
        </p:sp>
      </p:grpSp>
      <p:grpSp>
        <p:nvGrpSpPr>
          <p:cNvPr id="4" name="Group 4"/>
          <p:cNvGrpSpPr/>
          <p:nvPr/>
        </p:nvGrpSpPr>
        <p:grpSpPr>
          <a:xfrm>
            <a:off x="12715485" y="3679182"/>
            <a:ext cx="3623881" cy="3044751"/>
            <a:chOff x="0" y="0"/>
            <a:chExt cx="2232657" cy="1875858"/>
          </a:xfrm>
        </p:grpSpPr>
        <p:sp>
          <p:nvSpPr>
            <p:cNvPr id="5" name="Freeform 5"/>
            <p:cNvSpPr/>
            <p:nvPr/>
          </p:nvSpPr>
          <p:spPr>
            <a:xfrm>
              <a:off x="0" y="0"/>
              <a:ext cx="2232657" cy="1875858"/>
            </a:xfrm>
            <a:custGeom>
              <a:avLst/>
              <a:gdLst/>
              <a:ahLst/>
              <a:cxnLst/>
              <a:rect l="l" t="t" r="r" b="b"/>
              <a:pathLst>
                <a:path w="2232657" h="1875858">
                  <a:moveTo>
                    <a:pt x="2108197" y="1875858"/>
                  </a:moveTo>
                  <a:lnTo>
                    <a:pt x="124460" y="1875858"/>
                  </a:lnTo>
                  <a:cubicBezTo>
                    <a:pt x="55880" y="1875858"/>
                    <a:pt x="0" y="1819978"/>
                    <a:pt x="0" y="1751398"/>
                  </a:cubicBezTo>
                  <a:lnTo>
                    <a:pt x="0" y="124460"/>
                  </a:lnTo>
                  <a:cubicBezTo>
                    <a:pt x="0" y="55880"/>
                    <a:pt x="55880" y="0"/>
                    <a:pt x="124460" y="0"/>
                  </a:cubicBezTo>
                  <a:lnTo>
                    <a:pt x="2108197" y="0"/>
                  </a:lnTo>
                  <a:cubicBezTo>
                    <a:pt x="2176777" y="0"/>
                    <a:pt x="2232657" y="55880"/>
                    <a:pt x="2232657" y="124460"/>
                  </a:cubicBezTo>
                  <a:lnTo>
                    <a:pt x="2232657" y="1751398"/>
                  </a:lnTo>
                  <a:cubicBezTo>
                    <a:pt x="2232657" y="1819978"/>
                    <a:pt x="2176777" y="1875858"/>
                    <a:pt x="2108197" y="1875858"/>
                  </a:cubicBezTo>
                  <a:close/>
                </a:path>
              </a:pathLst>
            </a:custGeom>
            <a:solidFill>
              <a:srgbClr val="110559"/>
            </a:solidFill>
          </p:spPr>
        </p:sp>
      </p:grpSp>
      <p:sp>
        <p:nvSpPr>
          <p:cNvPr id="6" name="TextBox 6"/>
          <p:cNvSpPr txBox="1"/>
          <p:nvPr/>
        </p:nvSpPr>
        <p:spPr>
          <a:xfrm>
            <a:off x="9105120" y="5787609"/>
            <a:ext cx="3215762" cy="772795"/>
          </a:xfrm>
          <a:prstGeom prst="rect">
            <a:avLst/>
          </a:prstGeom>
        </p:spPr>
        <p:txBody>
          <a:bodyPr lIns="0" tIns="0" rIns="0" bIns="0" rtlCol="0" anchor="t">
            <a:spAutoFit/>
          </a:bodyPr>
          <a:lstStyle/>
          <a:p>
            <a:pPr>
              <a:lnSpc>
                <a:spcPts val="3080"/>
              </a:lnSpc>
              <a:spcBef>
                <a:spcPct val="0"/>
              </a:spcBef>
            </a:pPr>
            <a:r>
              <a:rPr lang="en-US" sz="2200" dirty="0">
                <a:solidFill>
                  <a:srgbClr val="FFFFFF"/>
                </a:solidFill>
                <a:latin typeface="Roboto"/>
              </a:rPr>
              <a:t>more than 10 different surfaces</a:t>
            </a:r>
          </a:p>
        </p:txBody>
      </p:sp>
      <p:sp>
        <p:nvSpPr>
          <p:cNvPr id="7" name="TextBox 7"/>
          <p:cNvSpPr txBox="1"/>
          <p:nvPr/>
        </p:nvSpPr>
        <p:spPr>
          <a:xfrm>
            <a:off x="9018190" y="3852032"/>
            <a:ext cx="3074631" cy="662818"/>
          </a:xfrm>
          <a:prstGeom prst="rect">
            <a:avLst/>
          </a:prstGeom>
        </p:spPr>
        <p:txBody>
          <a:bodyPr lIns="0" tIns="0" rIns="0" bIns="0" rtlCol="0" anchor="t">
            <a:spAutoFit/>
          </a:bodyPr>
          <a:lstStyle/>
          <a:p>
            <a:pPr>
              <a:lnSpc>
                <a:spcPts val="5466"/>
              </a:lnSpc>
            </a:pPr>
            <a:r>
              <a:rPr lang="en-US" sz="3904" dirty="0">
                <a:solidFill>
                  <a:srgbClr val="F23869"/>
                </a:solidFill>
                <a:latin typeface="Roboto Bold"/>
              </a:rPr>
              <a:t>200+ minutes</a:t>
            </a:r>
          </a:p>
        </p:txBody>
      </p:sp>
      <p:sp>
        <p:nvSpPr>
          <p:cNvPr id="8" name="TextBox 8"/>
          <p:cNvSpPr txBox="1"/>
          <p:nvPr/>
        </p:nvSpPr>
        <p:spPr>
          <a:xfrm>
            <a:off x="13626687" y="3852032"/>
            <a:ext cx="1829991" cy="662818"/>
          </a:xfrm>
          <a:prstGeom prst="rect">
            <a:avLst/>
          </a:prstGeom>
        </p:spPr>
        <p:txBody>
          <a:bodyPr lIns="0" tIns="0" rIns="0" bIns="0" rtlCol="0" anchor="t">
            <a:spAutoFit/>
          </a:bodyPr>
          <a:lstStyle/>
          <a:p>
            <a:pPr algn="ctr">
              <a:lnSpc>
                <a:spcPts val="5466"/>
              </a:lnSpc>
            </a:pPr>
            <a:r>
              <a:rPr lang="en-US" sz="3904" dirty="0">
                <a:solidFill>
                  <a:srgbClr val="F23869"/>
                </a:solidFill>
                <a:latin typeface="Roboto Bold"/>
              </a:rPr>
              <a:t>238 Hz </a:t>
            </a:r>
          </a:p>
        </p:txBody>
      </p:sp>
      <p:sp>
        <p:nvSpPr>
          <p:cNvPr id="9" name="TextBox 9"/>
          <p:cNvSpPr txBox="1"/>
          <p:nvPr/>
        </p:nvSpPr>
        <p:spPr>
          <a:xfrm>
            <a:off x="8971626" y="4753829"/>
            <a:ext cx="3074631" cy="995680"/>
          </a:xfrm>
          <a:prstGeom prst="rect">
            <a:avLst/>
          </a:prstGeom>
        </p:spPr>
        <p:txBody>
          <a:bodyPr lIns="0" tIns="0" rIns="0" bIns="0" rtlCol="0" anchor="t">
            <a:spAutoFit/>
          </a:bodyPr>
          <a:lstStyle/>
          <a:p>
            <a:pPr algn="r">
              <a:lnSpc>
                <a:spcPts val="3919"/>
              </a:lnSpc>
            </a:pPr>
            <a:r>
              <a:rPr lang="en-US" sz="2799" dirty="0">
                <a:solidFill>
                  <a:srgbClr val="FFFFFF"/>
                </a:solidFill>
                <a:latin typeface="Roboto Bold"/>
              </a:rPr>
              <a:t>9 different people</a:t>
            </a:r>
          </a:p>
          <a:p>
            <a:pPr algn="r">
              <a:lnSpc>
                <a:spcPts val="3919"/>
              </a:lnSpc>
            </a:pPr>
            <a:r>
              <a:rPr lang="en-US" sz="2799" dirty="0">
                <a:solidFill>
                  <a:srgbClr val="FFFFFF"/>
                </a:solidFill>
                <a:latin typeface="Roboto Bold"/>
              </a:rPr>
              <a:t>+ noise class</a:t>
            </a:r>
          </a:p>
        </p:txBody>
      </p:sp>
      <p:sp>
        <p:nvSpPr>
          <p:cNvPr id="10" name="TextBox 10"/>
          <p:cNvSpPr txBox="1"/>
          <p:nvPr/>
        </p:nvSpPr>
        <p:spPr>
          <a:xfrm>
            <a:off x="12990110" y="4607560"/>
            <a:ext cx="3074631" cy="995680"/>
          </a:xfrm>
          <a:prstGeom prst="rect">
            <a:avLst/>
          </a:prstGeom>
        </p:spPr>
        <p:txBody>
          <a:bodyPr lIns="0" tIns="0" rIns="0" bIns="0" rtlCol="0" anchor="t">
            <a:spAutoFit/>
          </a:bodyPr>
          <a:lstStyle/>
          <a:p>
            <a:pPr algn="ctr">
              <a:lnSpc>
                <a:spcPts val="3919"/>
              </a:lnSpc>
            </a:pPr>
            <a:r>
              <a:rPr lang="en-US" sz="2799" dirty="0">
                <a:solidFill>
                  <a:srgbClr val="FFFFFF"/>
                </a:solidFill>
                <a:latin typeface="Roboto Bold"/>
              </a:rPr>
              <a:t>IMU</a:t>
            </a:r>
          </a:p>
          <a:p>
            <a:pPr algn="ctr">
              <a:lnSpc>
                <a:spcPts val="3919"/>
              </a:lnSpc>
            </a:pPr>
            <a:r>
              <a:rPr lang="en-US" sz="2799" dirty="0">
                <a:solidFill>
                  <a:srgbClr val="FFFFFF"/>
                </a:solidFill>
                <a:latin typeface="Roboto Bold"/>
              </a:rPr>
              <a:t>refresh-rate</a:t>
            </a:r>
          </a:p>
        </p:txBody>
      </p:sp>
      <p:sp>
        <p:nvSpPr>
          <p:cNvPr id="11" name="Freeform 11"/>
          <p:cNvSpPr/>
          <p:nvPr/>
        </p:nvSpPr>
        <p:spPr>
          <a:xfrm flipH="1">
            <a:off x="10555506" y="3677139"/>
            <a:ext cx="1765377" cy="3040664"/>
          </a:xfrm>
          <a:custGeom>
            <a:avLst/>
            <a:gdLst/>
            <a:ahLst/>
            <a:cxnLst/>
            <a:rect l="l" t="t" r="r" b="b"/>
            <a:pathLst>
              <a:path w="1765377" h="3040664">
                <a:moveTo>
                  <a:pt x="1765376" y="0"/>
                </a:moveTo>
                <a:lnTo>
                  <a:pt x="0" y="0"/>
                </a:lnTo>
                <a:lnTo>
                  <a:pt x="0" y="3040664"/>
                </a:lnTo>
                <a:lnTo>
                  <a:pt x="1765376" y="3040664"/>
                </a:lnTo>
                <a:lnTo>
                  <a:pt x="1765376"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2" name="Freeform 12"/>
          <p:cNvSpPr/>
          <p:nvPr/>
        </p:nvSpPr>
        <p:spPr>
          <a:xfrm flipH="1">
            <a:off x="14573990" y="3677139"/>
            <a:ext cx="1765377" cy="3040664"/>
          </a:xfrm>
          <a:custGeom>
            <a:avLst/>
            <a:gdLst/>
            <a:ahLst/>
            <a:cxnLst/>
            <a:rect l="l" t="t" r="r" b="b"/>
            <a:pathLst>
              <a:path w="1765377" h="3040664">
                <a:moveTo>
                  <a:pt x="1765376" y="0"/>
                </a:moveTo>
                <a:lnTo>
                  <a:pt x="0" y="0"/>
                </a:lnTo>
                <a:lnTo>
                  <a:pt x="0" y="3040664"/>
                </a:lnTo>
                <a:lnTo>
                  <a:pt x="1765376" y="3040664"/>
                </a:lnTo>
                <a:lnTo>
                  <a:pt x="1765376"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3" name="Freeform 13"/>
          <p:cNvSpPr/>
          <p:nvPr/>
        </p:nvSpPr>
        <p:spPr>
          <a:xfrm>
            <a:off x="1363551" y="1280374"/>
            <a:ext cx="1149517" cy="1835555"/>
          </a:xfrm>
          <a:custGeom>
            <a:avLst/>
            <a:gdLst/>
            <a:ahLst/>
            <a:cxnLst/>
            <a:rect l="l" t="t" r="r" b="b"/>
            <a:pathLst>
              <a:path w="1149517" h="1835555">
                <a:moveTo>
                  <a:pt x="0" y="0"/>
                </a:moveTo>
                <a:lnTo>
                  <a:pt x="1149517" y="0"/>
                </a:lnTo>
                <a:lnTo>
                  <a:pt x="1149517" y="1835555"/>
                </a:lnTo>
                <a:lnTo>
                  <a:pt x="0" y="1835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379843" y="1280374"/>
            <a:ext cx="770933" cy="1835555"/>
          </a:xfrm>
          <a:custGeom>
            <a:avLst/>
            <a:gdLst/>
            <a:ahLst/>
            <a:cxnLst/>
            <a:rect l="l" t="t" r="r" b="b"/>
            <a:pathLst>
              <a:path w="770933" h="1835555">
                <a:moveTo>
                  <a:pt x="0" y="0"/>
                </a:moveTo>
                <a:lnTo>
                  <a:pt x="770933" y="0"/>
                </a:lnTo>
                <a:lnTo>
                  <a:pt x="770933" y="1835555"/>
                </a:lnTo>
                <a:lnTo>
                  <a:pt x="0" y="18355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26919" y="6126371"/>
            <a:ext cx="625523" cy="1977939"/>
          </a:xfrm>
          <a:custGeom>
            <a:avLst/>
            <a:gdLst/>
            <a:ahLst/>
            <a:cxnLst/>
            <a:rect l="l" t="t" r="r" b="b"/>
            <a:pathLst>
              <a:path w="625523" h="1977939">
                <a:moveTo>
                  <a:pt x="0" y="0"/>
                </a:moveTo>
                <a:lnTo>
                  <a:pt x="625524" y="0"/>
                </a:lnTo>
                <a:lnTo>
                  <a:pt x="625524" y="1977940"/>
                </a:lnTo>
                <a:lnTo>
                  <a:pt x="0" y="19779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626919" y="3664743"/>
            <a:ext cx="622780" cy="2067320"/>
          </a:xfrm>
          <a:custGeom>
            <a:avLst/>
            <a:gdLst/>
            <a:ahLst/>
            <a:cxnLst/>
            <a:rect l="l" t="t" r="r" b="b"/>
            <a:pathLst>
              <a:path w="622780" h="2067320">
                <a:moveTo>
                  <a:pt x="0" y="0"/>
                </a:moveTo>
                <a:lnTo>
                  <a:pt x="622781" y="0"/>
                </a:lnTo>
                <a:lnTo>
                  <a:pt x="622781" y="2067320"/>
                </a:lnTo>
                <a:lnTo>
                  <a:pt x="0" y="20673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5013153" y="1280374"/>
            <a:ext cx="826000" cy="1835555"/>
          </a:xfrm>
          <a:custGeom>
            <a:avLst/>
            <a:gdLst/>
            <a:ahLst/>
            <a:cxnLst/>
            <a:rect l="l" t="t" r="r" b="b"/>
            <a:pathLst>
              <a:path w="826000" h="1835555">
                <a:moveTo>
                  <a:pt x="0" y="0"/>
                </a:moveTo>
                <a:lnTo>
                  <a:pt x="826000" y="0"/>
                </a:lnTo>
                <a:lnTo>
                  <a:pt x="826000" y="1835555"/>
                </a:lnTo>
                <a:lnTo>
                  <a:pt x="0" y="18355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Freeform 18"/>
          <p:cNvSpPr/>
          <p:nvPr/>
        </p:nvSpPr>
        <p:spPr>
          <a:xfrm>
            <a:off x="5248071" y="6172147"/>
            <a:ext cx="640602" cy="2083258"/>
          </a:xfrm>
          <a:custGeom>
            <a:avLst/>
            <a:gdLst/>
            <a:ahLst/>
            <a:cxnLst/>
            <a:rect l="l" t="t" r="r" b="b"/>
            <a:pathLst>
              <a:path w="640602" h="2083258">
                <a:moveTo>
                  <a:pt x="0" y="0"/>
                </a:moveTo>
                <a:lnTo>
                  <a:pt x="640602" y="0"/>
                </a:lnTo>
                <a:lnTo>
                  <a:pt x="640602" y="2083258"/>
                </a:lnTo>
                <a:lnTo>
                  <a:pt x="0" y="208325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Freeform 19"/>
          <p:cNvSpPr/>
          <p:nvPr/>
        </p:nvSpPr>
        <p:spPr>
          <a:xfrm>
            <a:off x="5228595" y="3718055"/>
            <a:ext cx="580515" cy="1958792"/>
          </a:xfrm>
          <a:custGeom>
            <a:avLst/>
            <a:gdLst/>
            <a:ahLst/>
            <a:cxnLst/>
            <a:rect l="l" t="t" r="r" b="b"/>
            <a:pathLst>
              <a:path w="580515" h="1958792">
                <a:moveTo>
                  <a:pt x="0" y="0"/>
                </a:moveTo>
                <a:lnTo>
                  <a:pt x="580514" y="0"/>
                </a:lnTo>
                <a:lnTo>
                  <a:pt x="580514" y="1958792"/>
                </a:lnTo>
                <a:lnTo>
                  <a:pt x="0" y="19587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pic>
        <p:nvPicPr>
          <p:cNvPr id="20" name="Picture 20"/>
          <p:cNvPicPr>
            <a:picLocks noChangeAspect="1"/>
          </p:cNvPicPr>
          <p:nvPr/>
        </p:nvPicPr>
        <p:blipFill>
          <a:blip r:embed="rId19"/>
          <a:srcRect/>
          <a:stretch>
            <a:fillRect/>
          </a:stretch>
        </p:blipFill>
        <p:spPr>
          <a:xfrm>
            <a:off x="3025537" y="3664743"/>
            <a:ext cx="1488470" cy="2067320"/>
          </a:xfrm>
          <a:prstGeom prst="rect">
            <a:avLst/>
          </a:prstGeom>
        </p:spPr>
      </p:pic>
      <p:sp>
        <p:nvSpPr>
          <p:cNvPr id="21" name="Freeform 21"/>
          <p:cNvSpPr/>
          <p:nvPr/>
        </p:nvSpPr>
        <p:spPr>
          <a:xfrm>
            <a:off x="3364165" y="6126371"/>
            <a:ext cx="786611" cy="2063241"/>
          </a:xfrm>
          <a:custGeom>
            <a:avLst/>
            <a:gdLst/>
            <a:ahLst/>
            <a:cxnLst/>
            <a:rect l="l" t="t" r="r" b="b"/>
            <a:pathLst>
              <a:path w="786611" h="2063241">
                <a:moveTo>
                  <a:pt x="0" y="0"/>
                </a:moveTo>
                <a:lnTo>
                  <a:pt x="786611" y="0"/>
                </a:lnTo>
                <a:lnTo>
                  <a:pt x="786611" y="2063242"/>
                </a:lnTo>
                <a:lnTo>
                  <a:pt x="0" y="206324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Freeform 22"/>
          <p:cNvSpPr/>
          <p:nvPr/>
        </p:nvSpPr>
        <p:spPr>
          <a:xfrm>
            <a:off x="2015616" y="8751588"/>
            <a:ext cx="1009921" cy="1114395"/>
          </a:xfrm>
          <a:custGeom>
            <a:avLst/>
            <a:gdLst/>
            <a:ahLst/>
            <a:cxnLst/>
            <a:rect l="l" t="t" r="r" b="b"/>
            <a:pathLst>
              <a:path w="1009921" h="1114395">
                <a:moveTo>
                  <a:pt x="0" y="0"/>
                </a:moveTo>
                <a:lnTo>
                  <a:pt x="1009921" y="0"/>
                </a:lnTo>
                <a:lnTo>
                  <a:pt x="1009921" y="1114395"/>
                </a:lnTo>
                <a:lnTo>
                  <a:pt x="0" y="11143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3" name="Freeform 23"/>
          <p:cNvSpPr/>
          <p:nvPr/>
        </p:nvSpPr>
        <p:spPr>
          <a:xfrm>
            <a:off x="3170282" y="8761727"/>
            <a:ext cx="1609116" cy="1104256"/>
          </a:xfrm>
          <a:custGeom>
            <a:avLst/>
            <a:gdLst/>
            <a:ahLst/>
            <a:cxnLst/>
            <a:rect l="l" t="t" r="r" b="b"/>
            <a:pathLst>
              <a:path w="1609116" h="1104256">
                <a:moveTo>
                  <a:pt x="0" y="0"/>
                </a:moveTo>
                <a:lnTo>
                  <a:pt x="1609115" y="0"/>
                </a:lnTo>
                <a:lnTo>
                  <a:pt x="1609115" y="1104256"/>
                </a:lnTo>
                <a:lnTo>
                  <a:pt x="0" y="110425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24" name="Picture 24"/>
          <p:cNvPicPr>
            <a:picLocks noChangeAspect="1"/>
          </p:cNvPicPr>
          <p:nvPr/>
        </p:nvPicPr>
        <p:blipFill>
          <a:blip r:embed="rId26"/>
          <a:srcRect/>
          <a:stretch>
            <a:fillRect/>
          </a:stretch>
        </p:blipFill>
        <p:spPr>
          <a:xfrm>
            <a:off x="4924142" y="8894463"/>
            <a:ext cx="1114211" cy="1030645"/>
          </a:xfrm>
          <a:prstGeom prst="rect">
            <a:avLst/>
          </a:prstGeom>
        </p:spPr>
      </p:pic>
      <p:sp>
        <p:nvSpPr>
          <p:cNvPr id="25" name="TextBox 25"/>
          <p:cNvSpPr txBox="1"/>
          <p:nvPr/>
        </p:nvSpPr>
        <p:spPr>
          <a:xfrm>
            <a:off x="9218182" y="1621648"/>
            <a:ext cx="6870059" cy="830580"/>
          </a:xfrm>
          <a:prstGeom prst="rect">
            <a:avLst/>
          </a:prstGeom>
        </p:spPr>
        <p:txBody>
          <a:bodyPr lIns="0" tIns="0" rIns="0" bIns="0" rtlCol="0" anchor="t">
            <a:spAutoFit/>
          </a:bodyPr>
          <a:lstStyle/>
          <a:p>
            <a:pPr marL="0" lvl="0" indent="0" algn="l">
              <a:lnSpc>
                <a:spcPts val="6719"/>
              </a:lnSpc>
              <a:spcBef>
                <a:spcPct val="0"/>
              </a:spcBef>
            </a:pPr>
            <a:r>
              <a:rPr lang="en-US" sz="4800" dirty="0">
                <a:solidFill>
                  <a:srgbClr val="F23869"/>
                </a:solidFill>
                <a:latin typeface="Roboto Bold"/>
              </a:rPr>
              <a:t>Data Gathering</a:t>
            </a:r>
          </a:p>
        </p:txBody>
      </p:sp>
      <p:sp>
        <p:nvSpPr>
          <p:cNvPr id="26" name="TextBox 26"/>
          <p:cNvSpPr txBox="1"/>
          <p:nvPr/>
        </p:nvSpPr>
        <p:spPr>
          <a:xfrm>
            <a:off x="8697001" y="2437619"/>
            <a:ext cx="8562299" cy="1153795"/>
          </a:xfrm>
          <a:prstGeom prst="rect">
            <a:avLst/>
          </a:prstGeom>
        </p:spPr>
        <p:txBody>
          <a:bodyPr lIns="0" tIns="0" rIns="0" bIns="0" rtlCol="0" anchor="t">
            <a:spAutoFit/>
          </a:bodyPr>
          <a:lstStyle/>
          <a:p>
            <a:pPr marL="0" lvl="0" indent="0">
              <a:lnSpc>
                <a:spcPts val="3080"/>
              </a:lnSpc>
              <a:spcBef>
                <a:spcPct val="0"/>
              </a:spcBef>
            </a:pPr>
            <a:r>
              <a:rPr lang="en-US" sz="2200" dirty="0">
                <a:solidFill>
                  <a:srgbClr val="110559"/>
                </a:solidFill>
                <a:latin typeface="Inter"/>
              </a:rPr>
              <a:t>We collected step data from </a:t>
            </a:r>
            <a:r>
              <a:rPr lang="en-US" sz="2200" dirty="0">
                <a:solidFill>
                  <a:srgbClr val="110559"/>
                </a:solidFill>
                <a:latin typeface="Inter Bold"/>
              </a:rPr>
              <a:t>9</a:t>
            </a:r>
            <a:r>
              <a:rPr lang="en-US" sz="2200" dirty="0">
                <a:solidFill>
                  <a:srgbClr val="110559"/>
                </a:solidFill>
                <a:latin typeface="Inter"/>
              </a:rPr>
              <a:t> different </a:t>
            </a:r>
            <a:r>
              <a:rPr lang="en-US" sz="2200" dirty="0">
                <a:solidFill>
                  <a:srgbClr val="110559"/>
                </a:solidFill>
                <a:latin typeface="Inter Bold"/>
              </a:rPr>
              <a:t>individuals</a:t>
            </a:r>
            <a:r>
              <a:rPr lang="en-US" sz="2200" dirty="0">
                <a:solidFill>
                  <a:srgbClr val="110559"/>
                </a:solidFill>
                <a:latin typeface="Inter"/>
              </a:rPr>
              <a:t> by placing the Arduino on </a:t>
            </a:r>
            <a:r>
              <a:rPr lang="en-US" sz="2200" dirty="0">
                <a:solidFill>
                  <a:srgbClr val="110559"/>
                </a:solidFill>
                <a:latin typeface="Inter Bold"/>
              </a:rPr>
              <a:t>various surfaces</a:t>
            </a:r>
            <a:r>
              <a:rPr lang="en-US" sz="2200" dirty="0">
                <a:solidFill>
                  <a:srgbClr val="110559"/>
                </a:solidFill>
                <a:latin typeface="Inter"/>
              </a:rPr>
              <a:t>. Additionally, we incorporated </a:t>
            </a:r>
            <a:r>
              <a:rPr lang="en-US" sz="2200" dirty="0">
                <a:solidFill>
                  <a:srgbClr val="110559"/>
                </a:solidFill>
                <a:latin typeface="Inter Bold"/>
              </a:rPr>
              <a:t>background noise</a:t>
            </a:r>
            <a:r>
              <a:rPr lang="en-US" sz="2200" dirty="0">
                <a:solidFill>
                  <a:srgbClr val="110559"/>
                </a:solidFill>
                <a:latin typeface="Inter"/>
              </a:rPr>
              <a:t> measurements in the absence of any person.</a:t>
            </a:r>
          </a:p>
        </p:txBody>
      </p:sp>
      <p:sp>
        <p:nvSpPr>
          <p:cNvPr id="27" name="TextBox 27"/>
          <p:cNvSpPr txBox="1"/>
          <p:nvPr/>
        </p:nvSpPr>
        <p:spPr>
          <a:xfrm>
            <a:off x="1245342" y="3269745"/>
            <a:ext cx="1535192" cy="448311"/>
          </a:xfrm>
          <a:prstGeom prst="rect">
            <a:avLst/>
          </a:prstGeom>
        </p:spPr>
        <p:txBody>
          <a:bodyPr lIns="0" tIns="0" rIns="0" bIns="0" rtlCol="0" anchor="t">
            <a:spAutoFit/>
          </a:bodyPr>
          <a:lstStyle/>
          <a:p>
            <a:pPr algn="ctr">
              <a:lnSpc>
                <a:spcPts val="3639"/>
              </a:lnSpc>
              <a:spcBef>
                <a:spcPct val="0"/>
              </a:spcBef>
            </a:pPr>
            <a:r>
              <a:rPr lang="en-US" sz="2599" dirty="0">
                <a:solidFill>
                  <a:srgbClr val="3621BF"/>
                </a:solidFill>
                <a:latin typeface="Roboto"/>
              </a:rPr>
              <a:t>Francesco</a:t>
            </a:r>
          </a:p>
        </p:txBody>
      </p:sp>
      <p:sp>
        <p:nvSpPr>
          <p:cNvPr id="28" name="TextBox 28"/>
          <p:cNvSpPr txBox="1"/>
          <p:nvPr/>
        </p:nvSpPr>
        <p:spPr>
          <a:xfrm>
            <a:off x="4871390" y="3269745"/>
            <a:ext cx="1294924" cy="448311"/>
          </a:xfrm>
          <a:prstGeom prst="rect">
            <a:avLst/>
          </a:prstGeom>
        </p:spPr>
        <p:txBody>
          <a:bodyPr lIns="0" tIns="0" rIns="0" bIns="0" rtlCol="0" anchor="t">
            <a:spAutoFit/>
          </a:bodyPr>
          <a:lstStyle/>
          <a:p>
            <a:pPr algn="ctr">
              <a:lnSpc>
                <a:spcPts val="3639"/>
              </a:lnSpc>
              <a:spcBef>
                <a:spcPct val="0"/>
              </a:spcBef>
            </a:pPr>
            <a:r>
              <a:rPr lang="en-US" sz="2599" dirty="0">
                <a:solidFill>
                  <a:srgbClr val="3621BF"/>
                </a:solidFill>
                <a:latin typeface="Roboto"/>
              </a:rPr>
              <a:t>Riccardo</a:t>
            </a:r>
          </a:p>
        </p:txBody>
      </p:sp>
      <p:sp>
        <p:nvSpPr>
          <p:cNvPr id="29" name="TextBox 29"/>
          <p:cNvSpPr txBox="1"/>
          <p:nvPr/>
        </p:nvSpPr>
        <p:spPr>
          <a:xfrm>
            <a:off x="3562179" y="3269745"/>
            <a:ext cx="527566"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Elia</a:t>
            </a:r>
          </a:p>
        </p:txBody>
      </p:sp>
      <p:sp>
        <p:nvSpPr>
          <p:cNvPr id="30" name="TextBox 30"/>
          <p:cNvSpPr txBox="1"/>
          <p:nvPr/>
        </p:nvSpPr>
        <p:spPr>
          <a:xfrm>
            <a:off x="2827012" y="8369318"/>
            <a:ext cx="2232422" cy="382270"/>
          </a:xfrm>
          <a:prstGeom prst="rect">
            <a:avLst/>
          </a:prstGeom>
        </p:spPr>
        <p:txBody>
          <a:bodyPr lIns="0" tIns="0" rIns="0" bIns="0" rtlCol="0" anchor="t">
            <a:spAutoFit/>
          </a:bodyPr>
          <a:lstStyle/>
          <a:p>
            <a:pPr algn="ctr">
              <a:lnSpc>
                <a:spcPts val="3079"/>
              </a:lnSpc>
              <a:spcBef>
                <a:spcPct val="0"/>
              </a:spcBef>
            </a:pPr>
            <a:r>
              <a:rPr lang="en-US" sz="2199" dirty="0">
                <a:solidFill>
                  <a:srgbClr val="746CAF"/>
                </a:solidFill>
                <a:latin typeface="Roboto"/>
              </a:rPr>
              <a:t>Background noise</a:t>
            </a:r>
          </a:p>
        </p:txBody>
      </p:sp>
      <p:sp>
        <p:nvSpPr>
          <p:cNvPr id="31" name="TextBox 31"/>
          <p:cNvSpPr txBox="1"/>
          <p:nvPr/>
        </p:nvSpPr>
        <p:spPr>
          <a:xfrm>
            <a:off x="3385679" y="832063"/>
            <a:ext cx="759262"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Mara</a:t>
            </a:r>
          </a:p>
        </p:txBody>
      </p:sp>
      <p:sp>
        <p:nvSpPr>
          <p:cNvPr id="32" name="TextBox 32"/>
          <p:cNvSpPr txBox="1"/>
          <p:nvPr/>
        </p:nvSpPr>
        <p:spPr>
          <a:xfrm>
            <a:off x="1439619" y="5778084"/>
            <a:ext cx="1000125"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Annick</a:t>
            </a:r>
          </a:p>
        </p:txBody>
      </p:sp>
      <p:sp>
        <p:nvSpPr>
          <p:cNvPr id="33" name="TextBox 33"/>
          <p:cNvSpPr txBox="1"/>
          <p:nvPr/>
        </p:nvSpPr>
        <p:spPr>
          <a:xfrm>
            <a:off x="4880012" y="5765491"/>
            <a:ext cx="1376720"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Valentina</a:t>
            </a:r>
          </a:p>
        </p:txBody>
      </p:sp>
      <p:sp>
        <p:nvSpPr>
          <p:cNvPr id="34" name="TextBox 34"/>
          <p:cNvSpPr txBox="1"/>
          <p:nvPr/>
        </p:nvSpPr>
        <p:spPr>
          <a:xfrm>
            <a:off x="5135017" y="832063"/>
            <a:ext cx="697825"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Elisa</a:t>
            </a:r>
          </a:p>
        </p:txBody>
      </p:sp>
      <p:sp>
        <p:nvSpPr>
          <p:cNvPr id="35" name="TextBox 35"/>
          <p:cNvSpPr txBox="1"/>
          <p:nvPr/>
        </p:nvSpPr>
        <p:spPr>
          <a:xfrm>
            <a:off x="3143198" y="5723837"/>
            <a:ext cx="1326713"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Ludovica</a:t>
            </a:r>
          </a:p>
        </p:txBody>
      </p:sp>
      <p:sp>
        <p:nvSpPr>
          <p:cNvPr id="36" name="TextBox 36"/>
          <p:cNvSpPr txBox="1"/>
          <p:nvPr/>
        </p:nvSpPr>
        <p:spPr>
          <a:xfrm>
            <a:off x="1175059" y="832063"/>
            <a:ext cx="1526500" cy="448311"/>
          </a:xfrm>
          <a:prstGeom prst="rect">
            <a:avLst/>
          </a:prstGeom>
        </p:spPr>
        <p:txBody>
          <a:bodyPr lIns="0" tIns="0" rIns="0" bIns="0" rtlCol="0" anchor="t">
            <a:spAutoFit/>
          </a:bodyPr>
          <a:lstStyle/>
          <a:p>
            <a:pPr algn="ctr">
              <a:lnSpc>
                <a:spcPts val="3639"/>
              </a:lnSpc>
              <a:spcBef>
                <a:spcPct val="0"/>
              </a:spcBef>
            </a:pPr>
            <a:r>
              <a:rPr lang="en-US" sz="2599" dirty="0">
                <a:solidFill>
                  <a:srgbClr val="746CAF"/>
                </a:solidFill>
                <a:latin typeface="Roboto"/>
              </a:rPr>
              <a:t>Francesca</a:t>
            </a:r>
          </a:p>
        </p:txBody>
      </p:sp>
      <p:grpSp>
        <p:nvGrpSpPr>
          <p:cNvPr id="37" name="Group 37"/>
          <p:cNvGrpSpPr/>
          <p:nvPr/>
        </p:nvGrpSpPr>
        <p:grpSpPr>
          <a:xfrm>
            <a:off x="10713001" y="7052567"/>
            <a:ext cx="3623881" cy="3044751"/>
            <a:chOff x="0" y="0"/>
            <a:chExt cx="2232657" cy="1875858"/>
          </a:xfrm>
        </p:grpSpPr>
        <p:sp>
          <p:nvSpPr>
            <p:cNvPr id="38" name="Freeform 38"/>
            <p:cNvSpPr/>
            <p:nvPr/>
          </p:nvSpPr>
          <p:spPr>
            <a:xfrm>
              <a:off x="0" y="0"/>
              <a:ext cx="2232657" cy="1875858"/>
            </a:xfrm>
            <a:custGeom>
              <a:avLst/>
              <a:gdLst/>
              <a:ahLst/>
              <a:cxnLst/>
              <a:rect l="l" t="t" r="r" b="b"/>
              <a:pathLst>
                <a:path w="2232657" h="1875858">
                  <a:moveTo>
                    <a:pt x="2108197" y="1875858"/>
                  </a:moveTo>
                  <a:lnTo>
                    <a:pt x="124460" y="1875858"/>
                  </a:lnTo>
                  <a:cubicBezTo>
                    <a:pt x="55880" y="1875858"/>
                    <a:pt x="0" y="1819978"/>
                    <a:pt x="0" y="1751398"/>
                  </a:cubicBezTo>
                  <a:lnTo>
                    <a:pt x="0" y="124460"/>
                  </a:lnTo>
                  <a:cubicBezTo>
                    <a:pt x="0" y="55880"/>
                    <a:pt x="55880" y="0"/>
                    <a:pt x="124460" y="0"/>
                  </a:cubicBezTo>
                  <a:lnTo>
                    <a:pt x="2108197" y="0"/>
                  </a:lnTo>
                  <a:cubicBezTo>
                    <a:pt x="2176777" y="0"/>
                    <a:pt x="2232657" y="55880"/>
                    <a:pt x="2232657" y="124460"/>
                  </a:cubicBezTo>
                  <a:lnTo>
                    <a:pt x="2232657" y="1751398"/>
                  </a:lnTo>
                  <a:cubicBezTo>
                    <a:pt x="2232657" y="1819978"/>
                    <a:pt x="2176777" y="1875858"/>
                    <a:pt x="2108197" y="1875858"/>
                  </a:cubicBezTo>
                  <a:close/>
                </a:path>
              </a:pathLst>
            </a:custGeom>
            <a:solidFill>
              <a:srgbClr val="110559"/>
            </a:solidFill>
          </p:spPr>
        </p:sp>
      </p:grpSp>
      <p:sp>
        <p:nvSpPr>
          <p:cNvPr id="39" name="TextBox 39"/>
          <p:cNvSpPr txBox="1"/>
          <p:nvPr/>
        </p:nvSpPr>
        <p:spPr>
          <a:xfrm>
            <a:off x="10979989" y="9217133"/>
            <a:ext cx="3215762" cy="382270"/>
          </a:xfrm>
          <a:prstGeom prst="rect">
            <a:avLst/>
          </a:prstGeom>
        </p:spPr>
        <p:txBody>
          <a:bodyPr lIns="0" tIns="0" rIns="0" bIns="0" rtlCol="0" anchor="t">
            <a:spAutoFit/>
          </a:bodyPr>
          <a:lstStyle/>
          <a:p>
            <a:pPr>
              <a:lnSpc>
                <a:spcPts val="3080"/>
              </a:lnSpc>
              <a:spcBef>
                <a:spcPct val="0"/>
              </a:spcBef>
            </a:pPr>
            <a:r>
              <a:rPr lang="en-US" sz="2200" dirty="0">
                <a:solidFill>
                  <a:srgbClr val="FFFFFF"/>
                </a:solidFill>
                <a:latin typeface="Roboto"/>
              </a:rPr>
              <a:t>2.15 seconds per sample</a:t>
            </a:r>
          </a:p>
        </p:txBody>
      </p:sp>
      <p:sp>
        <p:nvSpPr>
          <p:cNvPr id="40" name="TextBox 40"/>
          <p:cNvSpPr txBox="1"/>
          <p:nvPr/>
        </p:nvSpPr>
        <p:spPr>
          <a:xfrm>
            <a:off x="10963625" y="7397720"/>
            <a:ext cx="3215762" cy="662818"/>
          </a:xfrm>
          <a:prstGeom prst="rect">
            <a:avLst/>
          </a:prstGeom>
        </p:spPr>
        <p:txBody>
          <a:bodyPr lIns="0" tIns="0" rIns="0" bIns="0" rtlCol="0" anchor="t">
            <a:spAutoFit/>
          </a:bodyPr>
          <a:lstStyle/>
          <a:p>
            <a:pPr>
              <a:lnSpc>
                <a:spcPts val="5466"/>
              </a:lnSpc>
            </a:pPr>
            <a:r>
              <a:rPr lang="en-US" sz="3904" dirty="0">
                <a:solidFill>
                  <a:srgbClr val="F23869"/>
                </a:solidFill>
                <a:latin typeface="Roboto Bold"/>
              </a:rPr>
              <a:t>5375 samples</a:t>
            </a:r>
          </a:p>
        </p:txBody>
      </p:sp>
      <p:sp>
        <p:nvSpPr>
          <p:cNvPr id="41" name="TextBox 41"/>
          <p:cNvSpPr txBox="1"/>
          <p:nvPr/>
        </p:nvSpPr>
        <p:spPr>
          <a:xfrm>
            <a:off x="10979989" y="8127214"/>
            <a:ext cx="3074631" cy="995680"/>
          </a:xfrm>
          <a:prstGeom prst="rect">
            <a:avLst/>
          </a:prstGeom>
        </p:spPr>
        <p:txBody>
          <a:bodyPr lIns="0" tIns="0" rIns="0" bIns="0" rtlCol="0" anchor="t">
            <a:spAutoFit/>
          </a:bodyPr>
          <a:lstStyle/>
          <a:p>
            <a:pPr algn="r">
              <a:lnSpc>
                <a:spcPts val="3919"/>
              </a:lnSpc>
            </a:pPr>
            <a:r>
              <a:rPr lang="en-US" sz="2799" dirty="0">
                <a:solidFill>
                  <a:srgbClr val="FFFFFF"/>
                </a:solidFill>
                <a:latin typeface="Roboto Bold"/>
              </a:rPr>
              <a:t>Accelerometer</a:t>
            </a:r>
          </a:p>
          <a:p>
            <a:pPr algn="r">
              <a:lnSpc>
                <a:spcPts val="3919"/>
              </a:lnSpc>
            </a:pPr>
            <a:r>
              <a:rPr lang="en-US" sz="2799" dirty="0">
                <a:solidFill>
                  <a:srgbClr val="FFFFFF"/>
                </a:solidFill>
                <a:latin typeface="Roboto Bold"/>
              </a:rPr>
              <a:t>Gyroscope</a:t>
            </a:r>
          </a:p>
        </p:txBody>
      </p:sp>
      <p:sp>
        <p:nvSpPr>
          <p:cNvPr id="42" name="Freeform 42"/>
          <p:cNvSpPr/>
          <p:nvPr/>
        </p:nvSpPr>
        <p:spPr>
          <a:xfrm flipH="1">
            <a:off x="12571506" y="7050523"/>
            <a:ext cx="1765377" cy="3040664"/>
          </a:xfrm>
          <a:custGeom>
            <a:avLst/>
            <a:gdLst/>
            <a:ahLst/>
            <a:cxnLst/>
            <a:rect l="l" t="t" r="r" b="b"/>
            <a:pathLst>
              <a:path w="1765377" h="3040664">
                <a:moveTo>
                  <a:pt x="1765377" y="0"/>
                </a:moveTo>
                <a:lnTo>
                  <a:pt x="0" y="0"/>
                </a:lnTo>
                <a:lnTo>
                  <a:pt x="0" y="3040664"/>
                </a:lnTo>
                <a:lnTo>
                  <a:pt x="1765377" y="3040664"/>
                </a:lnTo>
                <a:lnTo>
                  <a:pt x="17653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43" name="TextBox 43"/>
          <p:cNvSpPr txBox="1"/>
          <p:nvPr/>
        </p:nvSpPr>
        <p:spPr>
          <a:xfrm>
            <a:off x="12966109" y="5761937"/>
            <a:ext cx="3215762" cy="772795"/>
          </a:xfrm>
          <a:prstGeom prst="rect">
            <a:avLst/>
          </a:prstGeom>
        </p:spPr>
        <p:txBody>
          <a:bodyPr lIns="0" tIns="0" rIns="0" bIns="0" rtlCol="0" anchor="t">
            <a:spAutoFit/>
          </a:bodyPr>
          <a:lstStyle/>
          <a:p>
            <a:pPr>
              <a:lnSpc>
                <a:spcPts val="3080"/>
              </a:lnSpc>
              <a:spcBef>
                <a:spcPct val="0"/>
              </a:spcBef>
            </a:pPr>
            <a:r>
              <a:rPr lang="en-US" sz="2200" dirty="0">
                <a:solidFill>
                  <a:srgbClr val="FFFFFF"/>
                </a:solidFill>
                <a:latin typeface="Roboto"/>
              </a:rPr>
              <a:t>Down to 5 Hz in sleep mode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199694" y="838064"/>
            <a:ext cx="3128300" cy="5062261"/>
          </a:xfrm>
          <a:custGeom>
            <a:avLst/>
            <a:gdLst/>
            <a:ahLst/>
            <a:cxnLst/>
            <a:rect l="l" t="t" r="r" b="b"/>
            <a:pathLst>
              <a:path w="3128300" h="5062261">
                <a:moveTo>
                  <a:pt x="0" y="0"/>
                </a:moveTo>
                <a:lnTo>
                  <a:pt x="3128300" y="0"/>
                </a:lnTo>
                <a:lnTo>
                  <a:pt x="3128300" y="5062261"/>
                </a:lnTo>
                <a:lnTo>
                  <a:pt x="0" y="5062261"/>
                </a:lnTo>
                <a:lnTo>
                  <a:pt x="0" y="0"/>
                </a:lnTo>
                <a:close/>
              </a:path>
            </a:pathLst>
          </a:custGeom>
          <a:blipFill>
            <a:blip r:embed="rId3">
              <a:extLst>
                <a:ext uri="{96DAC541-7B7A-43D3-8B79-37D633B846F1}">
                  <asvg:svgBlip xmlns:asvg="http://schemas.microsoft.com/office/drawing/2016/SVG/main" r:embed="rId4"/>
                </a:ext>
              </a:extLst>
            </a:blip>
            <a:stretch>
              <a:fillRect l="-17226" b="-8268"/>
            </a:stretch>
          </a:blipFill>
        </p:spPr>
      </p:sp>
      <p:sp>
        <p:nvSpPr>
          <p:cNvPr id="3" name="Freeform 3"/>
          <p:cNvSpPr/>
          <p:nvPr/>
        </p:nvSpPr>
        <p:spPr>
          <a:xfrm rot="-5400000">
            <a:off x="5199694" y="4531911"/>
            <a:ext cx="3128300" cy="5062261"/>
          </a:xfrm>
          <a:custGeom>
            <a:avLst/>
            <a:gdLst/>
            <a:ahLst/>
            <a:cxnLst/>
            <a:rect l="l" t="t" r="r" b="b"/>
            <a:pathLst>
              <a:path w="3128300" h="5062261">
                <a:moveTo>
                  <a:pt x="0" y="0"/>
                </a:moveTo>
                <a:lnTo>
                  <a:pt x="3128300" y="0"/>
                </a:lnTo>
                <a:lnTo>
                  <a:pt x="3128300" y="5062261"/>
                </a:lnTo>
                <a:lnTo>
                  <a:pt x="0" y="5062261"/>
                </a:lnTo>
                <a:lnTo>
                  <a:pt x="0" y="0"/>
                </a:lnTo>
                <a:close/>
              </a:path>
            </a:pathLst>
          </a:custGeom>
          <a:blipFill>
            <a:blip r:embed="rId3">
              <a:extLst>
                <a:ext uri="{96DAC541-7B7A-43D3-8B79-37D633B846F1}">
                  <asvg:svgBlip xmlns:asvg="http://schemas.microsoft.com/office/drawing/2016/SVG/main" r:embed="rId4"/>
                </a:ext>
              </a:extLst>
            </a:blip>
            <a:stretch>
              <a:fillRect l="-17226" b="-8268"/>
            </a:stretch>
          </a:blipFill>
        </p:spPr>
      </p:sp>
      <p:grpSp>
        <p:nvGrpSpPr>
          <p:cNvPr id="4" name="Group 4"/>
          <p:cNvGrpSpPr>
            <a:grpSpLocks noChangeAspect="1"/>
          </p:cNvGrpSpPr>
          <p:nvPr/>
        </p:nvGrpSpPr>
        <p:grpSpPr>
          <a:xfrm>
            <a:off x="9294974" y="1805044"/>
            <a:ext cx="3128300" cy="3128300"/>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a:stretch>
            </a:blipFill>
          </p:spPr>
        </p:sp>
      </p:grpSp>
      <p:grpSp>
        <p:nvGrpSpPr>
          <p:cNvPr id="6" name="Group 6"/>
          <p:cNvGrpSpPr>
            <a:grpSpLocks noChangeAspect="1"/>
          </p:cNvGrpSpPr>
          <p:nvPr/>
        </p:nvGrpSpPr>
        <p:grpSpPr>
          <a:xfrm>
            <a:off x="13304977" y="1805044"/>
            <a:ext cx="3411074" cy="6822147"/>
            <a:chOff x="0" y="0"/>
            <a:chExt cx="3175000" cy="6350000"/>
          </a:xfrm>
        </p:grpSpPr>
        <p:sp>
          <p:nvSpPr>
            <p:cNvPr id="7" name="Freeform 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50000" r="-50000"/>
              </a:stretch>
            </a:blipFill>
          </p:spPr>
        </p:sp>
      </p:grpSp>
      <p:sp>
        <p:nvSpPr>
          <p:cNvPr id="8" name="Freeform 8"/>
          <p:cNvSpPr/>
          <p:nvPr/>
        </p:nvSpPr>
        <p:spPr>
          <a:xfrm>
            <a:off x="7773198" y="1805044"/>
            <a:ext cx="1502726" cy="1460396"/>
          </a:xfrm>
          <a:custGeom>
            <a:avLst/>
            <a:gdLst/>
            <a:ahLst/>
            <a:cxnLst/>
            <a:rect l="l" t="t" r="r" b="b"/>
            <a:pathLst>
              <a:path w="1502726" h="1460396">
                <a:moveTo>
                  <a:pt x="0" y="0"/>
                </a:moveTo>
                <a:lnTo>
                  <a:pt x="1502726" y="0"/>
                </a:lnTo>
                <a:lnTo>
                  <a:pt x="1502726" y="1460396"/>
                </a:lnTo>
                <a:lnTo>
                  <a:pt x="0" y="14603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a:grpSpLocks noChangeAspect="1"/>
          </p:cNvGrpSpPr>
          <p:nvPr/>
        </p:nvGrpSpPr>
        <p:grpSpPr>
          <a:xfrm>
            <a:off x="9294974" y="5498892"/>
            <a:ext cx="3128300" cy="3128300"/>
            <a:chOff x="0" y="0"/>
            <a:chExt cx="3282950" cy="3282950"/>
          </a:xfrm>
        </p:grpSpPr>
        <p:sp>
          <p:nvSpPr>
            <p:cNvPr id="10" name="Freeform 10"/>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9"/>
              <a:stretch>
                <a:fillRect l="-12268" t="-12268" r="-3505" b="-3505"/>
              </a:stretch>
            </a:blipFill>
          </p:spPr>
        </p:sp>
      </p:grpSp>
      <p:sp>
        <p:nvSpPr>
          <p:cNvPr id="11" name="TextBox 11"/>
          <p:cNvSpPr txBox="1"/>
          <p:nvPr/>
        </p:nvSpPr>
        <p:spPr>
          <a:xfrm>
            <a:off x="4846071" y="3072556"/>
            <a:ext cx="4391753" cy="1768475"/>
          </a:xfrm>
          <a:prstGeom prst="rect">
            <a:avLst/>
          </a:prstGeom>
        </p:spPr>
        <p:txBody>
          <a:bodyPr lIns="0" tIns="0" rIns="0" bIns="0" rtlCol="0" anchor="t">
            <a:spAutoFit/>
          </a:bodyPr>
          <a:lstStyle/>
          <a:p>
            <a:pPr>
              <a:lnSpc>
                <a:spcPts val="2800"/>
              </a:lnSpc>
              <a:spcBef>
                <a:spcPct val="0"/>
              </a:spcBef>
            </a:pPr>
            <a:r>
              <a:rPr lang="en-US" sz="2000" dirty="0">
                <a:solidFill>
                  <a:srgbClr val="110559"/>
                </a:solidFill>
                <a:latin typeface="Roboto"/>
              </a:rPr>
              <a:t>Java </a:t>
            </a:r>
            <a:r>
              <a:rPr lang="en-US" sz="2000" dirty="0">
                <a:solidFill>
                  <a:srgbClr val="110559"/>
                </a:solidFill>
                <a:latin typeface="Roboto Bold"/>
              </a:rPr>
              <a:t>programming language</a:t>
            </a:r>
            <a:r>
              <a:rPr lang="en-US" sz="2000" dirty="0">
                <a:solidFill>
                  <a:srgbClr val="110559"/>
                </a:solidFill>
                <a:latin typeface="Roboto"/>
              </a:rPr>
              <a:t> we used in combination with the </a:t>
            </a:r>
            <a:r>
              <a:rPr lang="en-US" sz="2000" dirty="0">
                <a:solidFill>
                  <a:srgbClr val="110559"/>
                </a:solidFill>
                <a:latin typeface="Roboto Bold"/>
              </a:rPr>
              <a:t>Arduino IDE</a:t>
            </a:r>
            <a:r>
              <a:rPr lang="en-US" sz="2000" dirty="0">
                <a:solidFill>
                  <a:srgbClr val="110559"/>
                </a:solidFill>
                <a:latin typeface="Roboto"/>
              </a:rPr>
              <a:t> and board to read </a:t>
            </a:r>
            <a:r>
              <a:rPr lang="en-US" sz="2000" dirty="0">
                <a:solidFill>
                  <a:srgbClr val="110559"/>
                </a:solidFill>
                <a:latin typeface="Roboto Bold"/>
              </a:rPr>
              <a:t>sensor data</a:t>
            </a:r>
            <a:r>
              <a:rPr lang="en-US" sz="2000" dirty="0">
                <a:solidFill>
                  <a:srgbClr val="110559"/>
                </a:solidFill>
                <a:latin typeface="Roboto"/>
              </a:rPr>
              <a:t> and save it in useful formats while keeping an eye on the sensors waveforms</a:t>
            </a:r>
          </a:p>
        </p:txBody>
      </p:sp>
      <p:sp>
        <p:nvSpPr>
          <p:cNvPr id="12" name="TextBox 12"/>
          <p:cNvSpPr txBox="1"/>
          <p:nvPr/>
        </p:nvSpPr>
        <p:spPr>
          <a:xfrm>
            <a:off x="4744042" y="6540435"/>
            <a:ext cx="4522357" cy="1768475"/>
          </a:xfrm>
          <a:prstGeom prst="rect">
            <a:avLst/>
          </a:prstGeom>
        </p:spPr>
        <p:txBody>
          <a:bodyPr lIns="0" tIns="0" rIns="0" bIns="0" rtlCol="0" anchor="t">
            <a:spAutoFit/>
          </a:bodyPr>
          <a:lstStyle/>
          <a:p>
            <a:pPr>
              <a:lnSpc>
                <a:spcPts val="2800"/>
              </a:lnSpc>
              <a:spcBef>
                <a:spcPct val="0"/>
              </a:spcBef>
            </a:pPr>
            <a:r>
              <a:rPr lang="en-US" sz="2000" dirty="0">
                <a:solidFill>
                  <a:srgbClr val="110559"/>
                </a:solidFill>
                <a:latin typeface="Roboto"/>
              </a:rPr>
              <a:t>We decided to use the combination of the </a:t>
            </a:r>
            <a:r>
              <a:rPr lang="en-US" sz="2000" dirty="0">
                <a:solidFill>
                  <a:srgbClr val="110559"/>
                </a:solidFill>
                <a:latin typeface="Roboto Bold"/>
              </a:rPr>
              <a:t>two sensors</a:t>
            </a:r>
            <a:r>
              <a:rPr lang="en-US" sz="2000" dirty="0">
                <a:solidFill>
                  <a:srgbClr val="110559"/>
                </a:solidFill>
                <a:latin typeface="Roboto"/>
              </a:rPr>
              <a:t> mounted on the IMU since different surfaces react differently to vibrations generating different movement patters on different axis</a:t>
            </a:r>
          </a:p>
        </p:txBody>
      </p:sp>
      <p:sp>
        <p:nvSpPr>
          <p:cNvPr id="13" name="TextBox 13"/>
          <p:cNvSpPr txBox="1"/>
          <p:nvPr/>
        </p:nvSpPr>
        <p:spPr>
          <a:xfrm>
            <a:off x="4744042" y="2328242"/>
            <a:ext cx="4247172" cy="575027"/>
          </a:xfrm>
          <a:prstGeom prst="rect">
            <a:avLst/>
          </a:prstGeom>
        </p:spPr>
        <p:txBody>
          <a:bodyPr lIns="0" tIns="0" rIns="0" bIns="0" rtlCol="0" anchor="t">
            <a:spAutoFit/>
          </a:bodyPr>
          <a:lstStyle/>
          <a:p>
            <a:pPr>
              <a:lnSpc>
                <a:spcPts val="4503"/>
              </a:lnSpc>
            </a:pPr>
            <a:r>
              <a:rPr lang="en-US" sz="3216" dirty="0">
                <a:solidFill>
                  <a:srgbClr val="F23869"/>
                </a:solidFill>
                <a:latin typeface="Roboto Bold"/>
              </a:rPr>
              <a:t>Processing</a:t>
            </a:r>
          </a:p>
        </p:txBody>
      </p:sp>
      <p:sp>
        <p:nvSpPr>
          <p:cNvPr id="14" name="TextBox 14"/>
          <p:cNvSpPr txBox="1"/>
          <p:nvPr/>
        </p:nvSpPr>
        <p:spPr>
          <a:xfrm>
            <a:off x="4640258" y="5841629"/>
            <a:ext cx="4247172" cy="575027"/>
          </a:xfrm>
          <a:prstGeom prst="rect">
            <a:avLst/>
          </a:prstGeom>
        </p:spPr>
        <p:txBody>
          <a:bodyPr lIns="0" tIns="0" rIns="0" bIns="0" rtlCol="0" anchor="t">
            <a:spAutoFit/>
          </a:bodyPr>
          <a:lstStyle/>
          <a:p>
            <a:pPr>
              <a:lnSpc>
                <a:spcPts val="4503"/>
              </a:lnSpc>
            </a:pPr>
            <a:r>
              <a:rPr lang="en-US" sz="3216" dirty="0">
                <a:solidFill>
                  <a:srgbClr val="F23869"/>
                </a:solidFill>
                <a:latin typeface="Roboto Bold"/>
              </a:rPr>
              <a:t>Accelerometer &amp; gyro</a:t>
            </a:r>
          </a:p>
        </p:txBody>
      </p:sp>
      <p:sp>
        <p:nvSpPr>
          <p:cNvPr id="15" name="TextBox 15"/>
          <p:cNvSpPr txBox="1"/>
          <p:nvPr/>
        </p:nvSpPr>
        <p:spPr>
          <a:xfrm rot="-5400000">
            <a:off x="-1827900" y="3964812"/>
            <a:ext cx="8352574" cy="972185"/>
          </a:xfrm>
          <a:prstGeom prst="rect">
            <a:avLst/>
          </a:prstGeom>
        </p:spPr>
        <p:txBody>
          <a:bodyPr lIns="0" tIns="0" rIns="0" bIns="0" rtlCol="0" anchor="t">
            <a:spAutoFit/>
          </a:bodyPr>
          <a:lstStyle/>
          <a:p>
            <a:pPr marL="0" lvl="0" indent="0" algn="ctr">
              <a:lnSpc>
                <a:spcPts val="7839"/>
              </a:lnSpc>
              <a:spcBef>
                <a:spcPct val="0"/>
              </a:spcBef>
            </a:pPr>
            <a:r>
              <a:rPr lang="en-US" sz="5599" dirty="0">
                <a:solidFill>
                  <a:srgbClr val="F23869"/>
                </a:solidFill>
                <a:latin typeface="Roboto Bold"/>
              </a:rPr>
              <a:t>Data Gathering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673" y="4205831"/>
            <a:ext cx="4390540" cy="2285189"/>
            <a:chOff x="0" y="0"/>
            <a:chExt cx="2704992" cy="1407895"/>
          </a:xfrm>
        </p:grpSpPr>
        <p:sp>
          <p:nvSpPr>
            <p:cNvPr id="3" name="Freeform 3"/>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110559"/>
            </a:solidFill>
          </p:spPr>
        </p:sp>
      </p:grpSp>
      <p:grpSp>
        <p:nvGrpSpPr>
          <p:cNvPr id="4" name="Group 4"/>
          <p:cNvGrpSpPr/>
          <p:nvPr/>
        </p:nvGrpSpPr>
        <p:grpSpPr>
          <a:xfrm>
            <a:off x="1028700" y="6919645"/>
            <a:ext cx="4390540" cy="2285189"/>
            <a:chOff x="0" y="0"/>
            <a:chExt cx="2704992" cy="1407895"/>
          </a:xfrm>
        </p:grpSpPr>
        <p:sp>
          <p:nvSpPr>
            <p:cNvPr id="5" name="Freeform 5"/>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F23869"/>
            </a:solidFill>
          </p:spPr>
        </p:sp>
      </p:grpSp>
      <p:sp>
        <p:nvSpPr>
          <p:cNvPr id="6" name="TextBox 6"/>
          <p:cNvSpPr txBox="1"/>
          <p:nvPr/>
        </p:nvSpPr>
        <p:spPr>
          <a:xfrm>
            <a:off x="1500037" y="5439983"/>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83 378</a:t>
            </a:r>
          </a:p>
        </p:txBody>
      </p:sp>
      <p:sp>
        <p:nvSpPr>
          <p:cNvPr id="7" name="TextBox 7"/>
          <p:cNvSpPr txBox="1"/>
          <p:nvPr/>
        </p:nvSpPr>
        <p:spPr>
          <a:xfrm>
            <a:off x="1499065" y="8205645"/>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85 KB</a:t>
            </a:r>
          </a:p>
        </p:txBody>
      </p:sp>
      <p:sp>
        <p:nvSpPr>
          <p:cNvPr id="8" name="Freeform 8"/>
          <p:cNvSpPr/>
          <p:nvPr/>
        </p:nvSpPr>
        <p:spPr>
          <a:xfrm flipH="1">
            <a:off x="4092415" y="417909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9" name="Freeform 9"/>
          <p:cNvSpPr/>
          <p:nvPr/>
        </p:nvSpPr>
        <p:spPr>
          <a:xfrm flipH="1">
            <a:off x="4076963" y="694637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0" name="TextBox 10"/>
          <p:cNvSpPr txBox="1"/>
          <p:nvPr/>
        </p:nvSpPr>
        <p:spPr>
          <a:xfrm>
            <a:off x="1500037" y="4481755"/>
            <a:ext cx="2777997" cy="5332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Parameters</a:t>
            </a:r>
          </a:p>
        </p:txBody>
      </p:sp>
      <p:sp>
        <p:nvSpPr>
          <p:cNvPr id="11" name="Freeform 11"/>
          <p:cNvSpPr/>
          <p:nvPr/>
        </p:nvSpPr>
        <p:spPr>
          <a:xfrm>
            <a:off x="3665354" y="7272295"/>
            <a:ext cx="1478283" cy="1514247"/>
          </a:xfrm>
          <a:custGeom>
            <a:avLst/>
            <a:gdLst/>
            <a:ahLst/>
            <a:cxnLst/>
            <a:rect l="l" t="t" r="r" b="b"/>
            <a:pathLst>
              <a:path w="1478283" h="1514247">
                <a:moveTo>
                  <a:pt x="0" y="0"/>
                </a:moveTo>
                <a:lnTo>
                  <a:pt x="1478284" y="0"/>
                </a:lnTo>
                <a:lnTo>
                  <a:pt x="1478284" y="1514247"/>
                </a:lnTo>
                <a:lnTo>
                  <a:pt x="0" y="1514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3665354" y="4427056"/>
            <a:ext cx="1554602" cy="1842740"/>
          </a:xfrm>
          <a:custGeom>
            <a:avLst/>
            <a:gdLst/>
            <a:ahLst/>
            <a:cxnLst/>
            <a:rect l="l" t="t" r="r" b="b"/>
            <a:pathLst>
              <a:path w="1554602" h="1842740">
                <a:moveTo>
                  <a:pt x="0" y="0"/>
                </a:moveTo>
                <a:lnTo>
                  <a:pt x="1554603" y="0"/>
                </a:lnTo>
                <a:lnTo>
                  <a:pt x="1554603" y="1842740"/>
                </a:lnTo>
                <a:lnTo>
                  <a:pt x="0" y="1842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 name="Group 13"/>
          <p:cNvGrpSpPr/>
          <p:nvPr/>
        </p:nvGrpSpPr>
        <p:grpSpPr>
          <a:xfrm>
            <a:off x="5726757" y="6620324"/>
            <a:ext cx="7271869" cy="2964029"/>
            <a:chOff x="0" y="0"/>
            <a:chExt cx="4005670" cy="1632719"/>
          </a:xfrm>
        </p:grpSpPr>
        <p:sp>
          <p:nvSpPr>
            <p:cNvPr id="14" name="Freeform 14"/>
            <p:cNvSpPr/>
            <p:nvPr/>
          </p:nvSpPr>
          <p:spPr>
            <a:xfrm>
              <a:off x="0" y="0"/>
              <a:ext cx="4005670" cy="1632720"/>
            </a:xfrm>
            <a:custGeom>
              <a:avLst/>
              <a:gdLst/>
              <a:ahLst/>
              <a:cxnLst/>
              <a:rect l="l" t="t" r="r" b="b"/>
              <a:pathLst>
                <a:path w="4005670" h="1632720">
                  <a:moveTo>
                    <a:pt x="3881210" y="1632719"/>
                  </a:moveTo>
                  <a:lnTo>
                    <a:pt x="124460" y="1632719"/>
                  </a:lnTo>
                  <a:cubicBezTo>
                    <a:pt x="55880" y="1632719"/>
                    <a:pt x="0" y="1576839"/>
                    <a:pt x="0" y="1508259"/>
                  </a:cubicBezTo>
                  <a:lnTo>
                    <a:pt x="0" y="124460"/>
                  </a:lnTo>
                  <a:cubicBezTo>
                    <a:pt x="0" y="55880"/>
                    <a:pt x="55880" y="0"/>
                    <a:pt x="124460" y="0"/>
                  </a:cubicBezTo>
                  <a:lnTo>
                    <a:pt x="3881210" y="0"/>
                  </a:lnTo>
                  <a:cubicBezTo>
                    <a:pt x="3949790" y="0"/>
                    <a:pt x="4005670" y="55880"/>
                    <a:pt x="4005670" y="124460"/>
                  </a:cubicBezTo>
                  <a:lnTo>
                    <a:pt x="4005670" y="1508259"/>
                  </a:lnTo>
                  <a:cubicBezTo>
                    <a:pt x="4005670" y="1576840"/>
                    <a:pt x="3949790" y="1632720"/>
                    <a:pt x="3881210" y="1632720"/>
                  </a:cubicBezTo>
                  <a:close/>
                </a:path>
              </a:pathLst>
            </a:custGeom>
            <a:solidFill>
              <a:srgbClr val="21118C"/>
            </a:solidFill>
          </p:spPr>
        </p:sp>
      </p:grpSp>
      <p:sp>
        <p:nvSpPr>
          <p:cNvPr id="15" name="Freeform 15"/>
          <p:cNvSpPr/>
          <p:nvPr/>
        </p:nvSpPr>
        <p:spPr>
          <a:xfrm>
            <a:off x="5633145" y="635148"/>
            <a:ext cx="12383482" cy="7724360"/>
          </a:xfrm>
          <a:custGeom>
            <a:avLst/>
            <a:gdLst/>
            <a:ahLst/>
            <a:cxnLst/>
            <a:rect l="l" t="t" r="r" b="b"/>
            <a:pathLst>
              <a:path w="12383482" h="7724360">
                <a:moveTo>
                  <a:pt x="0" y="0"/>
                </a:moveTo>
                <a:lnTo>
                  <a:pt x="12383482" y="0"/>
                </a:lnTo>
                <a:lnTo>
                  <a:pt x="12383482" y="7724360"/>
                </a:lnTo>
                <a:lnTo>
                  <a:pt x="0" y="7724360"/>
                </a:lnTo>
                <a:lnTo>
                  <a:pt x="0" y="0"/>
                </a:lnTo>
                <a:close/>
              </a:path>
            </a:pathLst>
          </a:custGeom>
          <a:blipFill>
            <a:blip r:embed="rId9">
              <a:extLst>
                <a:ext uri="{96DAC541-7B7A-43D3-8B79-37D633B846F1}">
                  <asvg:svgBlip xmlns:asvg="http://schemas.microsoft.com/office/drawing/2016/SVG/main" r:embed="rId10"/>
                </a:ext>
              </a:extLst>
            </a:blip>
            <a:stretch>
              <a:fillRect l="-55794" t="-22432" r="-8494"/>
            </a:stretch>
          </a:blipFill>
        </p:spPr>
      </p:sp>
      <p:sp>
        <p:nvSpPr>
          <p:cNvPr id="16" name="TextBox 16"/>
          <p:cNvSpPr txBox="1"/>
          <p:nvPr/>
        </p:nvSpPr>
        <p:spPr>
          <a:xfrm>
            <a:off x="1028700" y="923925"/>
            <a:ext cx="5511381" cy="2825115"/>
          </a:xfrm>
          <a:prstGeom prst="rect">
            <a:avLst/>
          </a:prstGeom>
        </p:spPr>
        <p:txBody>
          <a:bodyPr lIns="0" tIns="0" rIns="0" bIns="0" rtlCol="0" anchor="t">
            <a:spAutoFit/>
          </a:bodyPr>
          <a:lstStyle/>
          <a:p>
            <a:pPr>
              <a:lnSpc>
                <a:spcPts val="7559"/>
              </a:lnSpc>
              <a:spcBef>
                <a:spcPct val="0"/>
              </a:spcBef>
            </a:pPr>
            <a:r>
              <a:rPr lang="en-US" sz="5399" dirty="0">
                <a:solidFill>
                  <a:srgbClr val="F23869"/>
                </a:solidFill>
                <a:latin typeface="Roboto Bold"/>
              </a:rPr>
              <a:t>Convolutional Neural Network Topology</a:t>
            </a:r>
          </a:p>
        </p:txBody>
      </p:sp>
      <p:sp>
        <p:nvSpPr>
          <p:cNvPr id="17" name="TextBox 17"/>
          <p:cNvSpPr txBox="1"/>
          <p:nvPr/>
        </p:nvSpPr>
        <p:spPr>
          <a:xfrm>
            <a:off x="1499065" y="7107980"/>
            <a:ext cx="2934154" cy="10666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Memory occupation</a:t>
            </a:r>
          </a:p>
        </p:txBody>
      </p:sp>
      <p:sp>
        <p:nvSpPr>
          <p:cNvPr id="18" name="TextBox 18"/>
          <p:cNvSpPr txBox="1"/>
          <p:nvPr/>
        </p:nvSpPr>
        <p:spPr>
          <a:xfrm>
            <a:off x="6234119" y="7436362"/>
            <a:ext cx="6250762" cy="1362710"/>
          </a:xfrm>
          <a:prstGeom prst="rect">
            <a:avLst/>
          </a:prstGeom>
        </p:spPr>
        <p:txBody>
          <a:bodyPr lIns="0" tIns="0" rIns="0" bIns="0" rtlCol="0" anchor="t">
            <a:spAutoFit/>
          </a:bodyPr>
          <a:lstStyle/>
          <a:p>
            <a:pPr marL="561339" lvl="1" indent="-280669">
              <a:lnSpc>
                <a:spcPts val="3639"/>
              </a:lnSpc>
              <a:buFont typeface="Arial"/>
              <a:buChar char="•"/>
            </a:pPr>
            <a:r>
              <a:rPr lang="en-US" sz="2599" dirty="0">
                <a:solidFill>
                  <a:srgbClr val="FFFFFF"/>
                </a:solidFill>
                <a:latin typeface="Roboto"/>
              </a:rPr>
              <a:t>window size of 512 for 6 channels </a:t>
            </a:r>
          </a:p>
          <a:p>
            <a:pPr marL="561339" lvl="1" indent="-280669">
              <a:lnSpc>
                <a:spcPts val="3639"/>
              </a:lnSpc>
              <a:buFont typeface="Arial"/>
              <a:buChar char="•"/>
            </a:pPr>
            <a:r>
              <a:rPr lang="en-US" sz="2599" dirty="0">
                <a:solidFill>
                  <a:srgbClr val="FFFFFF"/>
                </a:solidFill>
                <a:latin typeface="Roboto"/>
              </a:rPr>
              <a:t>30% overlap</a:t>
            </a:r>
          </a:p>
          <a:p>
            <a:pPr marL="561339" lvl="1" indent="-280669">
              <a:lnSpc>
                <a:spcPts val="3639"/>
              </a:lnSpc>
              <a:buFont typeface="Arial"/>
              <a:buChar char="•"/>
            </a:pPr>
            <a:r>
              <a:rPr lang="en-US" sz="2599" dirty="0">
                <a:solidFill>
                  <a:srgbClr val="FFFFFF"/>
                </a:solidFill>
                <a:latin typeface="Roboto"/>
              </a:rPr>
              <a:t>No overlap on device</a:t>
            </a:r>
          </a:p>
        </p:txBody>
      </p:sp>
      <p:sp>
        <p:nvSpPr>
          <p:cNvPr id="19" name="TextBox 19"/>
          <p:cNvSpPr txBox="1"/>
          <p:nvPr/>
        </p:nvSpPr>
        <p:spPr>
          <a:xfrm>
            <a:off x="6276160" y="6781926"/>
            <a:ext cx="5852671" cy="540263"/>
          </a:xfrm>
          <a:prstGeom prst="rect">
            <a:avLst/>
          </a:prstGeom>
        </p:spPr>
        <p:txBody>
          <a:bodyPr lIns="0" tIns="0" rIns="0" bIns="0" rtlCol="0" anchor="t">
            <a:spAutoFit/>
          </a:bodyPr>
          <a:lstStyle/>
          <a:p>
            <a:pPr>
              <a:lnSpc>
                <a:spcPts val="4346"/>
              </a:lnSpc>
            </a:pPr>
            <a:r>
              <a:rPr lang="en-US" sz="3104" dirty="0">
                <a:solidFill>
                  <a:srgbClr val="FFFFFF"/>
                </a:solidFill>
                <a:latin typeface="Roboto Bold"/>
              </a:rPr>
              <a:t>Windows &amp; Overlapping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5511381" cy="2825115"/>
          </a:xfrm>
          <a:prstGeom prst="rect">
            <a:avLst/>
          </a:prstGeom>
        </p:spPr>
        <p:txBody>
          <a:bodyPr lIns="0" tIns="0" rIns="0" bIns="0" rtlCol="0" anchor="t">
            <a:spAutoFit/>
          </a:bodyPr>
          <a:lstStyle/>
          <a:p>
            <a:pPr>
              <a:lnSpc>
                <a:spcPts val="7559"/>
              </a:lnSpc>
              <a:spcBef>
                <a:spcPct val="0"/>
              </a:spcBef>
            </a:pPr>
            <a:r>
              <a:rPr lang="en-US" sz="5399" dirty="0">
                <a:solidFill>
                  <a:srgbClr val="F23869"/>
                </a:solidFill>
                <a:latin typeface="Roboto Bold"/>
              </a:rPr>
              <a:t>Convolutional Neural Network Topology</a:t>
            </a:r>
          </a:p>
        </p:txBody>
      </p:sp>
      <p:grpSp>
        <p:nvGrpSpPr>
          <p:cNvPr id="3" name="Group 3"/>
          <p:cNvGrpSpPr/>
          <p:nvPr/>
        </p:nvGrpSpPr>
        <p:grpSpPr>
          <a:xfrm>
            <a:off x="1029673" y="4205831"/>
            <a:ext cx="4390540" cy="2285189"/>
            <a:chOff x="0" y="0"/>
            <a:chExt cx="2704992" cy="1407895"/>
          </a:xfrm>
        </p:grpSpPr>
        <p:sp>
          <p:nvSpPr>
            <p:cNvPr id="4" name="Freeform 4"/>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110559"/>
            </a:solidFill>
          </p:spPr>
        </p:sp>
      </p:grpSp>
      <p:grpSp>
        <p:nvGrpSpPr>
          <p:cNvPr id="5" name="Group 5"/>
          <p:cNvGrpSpPr/>
          <p:nvPr/>
        </p:nvGrpSpPr>
        <p:grpSpPr>
          <a:xfrm>
            <a:off x="1028700" y="6919645"/>
            <a:ext cx="4390540" cy="2285189"/>
            <a:chOff x="0" y="0"/>
            <a:chExt cx="2704992" cy="1407895"/>
          </a:xfrm>
        </p:grpSpPr>
        <p:sp>
          <p:nvSpPr>
            <p:cNvPr id="6" name="Freeform 6"/>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F23869"/>
            </a:solidFill>
          </p:spPr>
        </p:sp>
      </p:grpSp>
      <p:sp>
        <p:nvSpPr>
          <p:cNvPr id="7" name="TextBox 7"/>
          <p:cNvSpPr txBox="1"/>
          <p:nvPr/>
        </p:nvSpPr>
        <p:spPr>
          <a:xfrm>
            <a:off x="1500037" y="5439983"/>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83 378</a:t>
            </a:r>
          </a:p>
        </p:txBody>
      </p:sp>
      <p:sp>
        <p:nvSpPr>
          <p:cNvPr id="8" name="TextBox 8"/>
          <p:cNvSpPr txBox="1"/>
          <p:nvPr/>
        </p:nvSpPr>
        <p:spPr>
          <a:xfrm>
            <a:off x="1499065" y="8205645"/>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87 KB</a:t>
            </a:r>
          </a:p>
        </p:txBody>
      </p:sp>
      <p:sp>
        <p:nvSpPr>
          <p:cNvPr id="9" name="Freeform 9"/>
          <p:cNvSpPr/>
          <p:nvPr/>
        </p:nvSpPr>
        <p:spPr>
          <a:xfrm flipH="1">
            <a:off x="4092415" y="417909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0" name="Freeform 10"/>
          <p:cNvSpPr/>
          <p:nvPr/>
        </p:nvSpPr>
        <p:spPr>
          <a:xfrm flipH="1">
            <a:off x="4076963" y="694637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1" name="TextBox 11"/>
          <p:cNvSpPr txBox="1"/>
          <p:nvPr/>
        </p:nvSpPr>
        <p:spPr>
          <a:xfrm>
            <a:off x="1500037" y="4481755"/>
            <a:ext cx="2777997" cy="5332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Parameters</a:t>
            </a:r>
          </a:p>
        </p:txBody>
      </p:sp>
      <p:sp>
        <p:nvSpPr>
          <p:cNvPr id="12" name="Freeform 12"/>
          <p:cNvSpPr/>
          <p:nvPr/>
        </p:nvSpPr>
        <p:spPr>
          <a:xfrm>
            <a:off x="3665354" y="7272295"/>
            <a:ext cx="1478283" cy="1514247"/>
          </a:xfrm>
          <a:custGeom>
            <a:avLst/>
            <a:gdLst/>
            <a:ahLst/>
            <a:cxnLst/>
            <a:rect l="l" t="t" r="r" b="b"/>
            <a:pathLst>
              <a:path w="1478283" h="1514247">
                <a:moveTo>
                  <a:pt x="0" y="0"/>
                </a:moveTo>
                <a:lnTo>
                  <a:pt x="1478284" y="0"/>
                </a:lnTo>
                <a:lnTo>
                  <a:pt x="1478284" y="1514247"/>
                </a:lnTo>
                <a:lnTo>
                  <a:pt x="0" y="1514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499065" y="7107980"/>
            <a:ext cx="2934154" cy="10666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Memory occupation</a:t>
            </a:r>
          </a:p>
        </p:txBody>
      </p:sp>
      <p:grpSp>
        <p:nvGrpSpPr>
          <p:cNvPr id="14" name="Group 14"/>
          <p:cNvGrpSpPr/>
          <p:nvPr/>
        </p:nvGrpSpPr>
        <p:grpSpPr>
          <a:xfrm>
            <a:off x="5726757" y="6620324"/>
            <a:ext cx="7271869" cy="2964029"/>
            <a:chOff x="0" y="0"/>
            <a:chExt cx="4005670" cy="1632719"/>
          </a:xfrm>
        </p:grpSpPr>
        <p:sp>
          <p:nvSpPr>
            <p:cNvPr id="15" name="Freeform 15"/>
            <p:cNvSpPr/>
            <p:nvPr/>
          </p:nvSpPr>
          <p:spPr>
            <a:xfrm>
              <a:off x="0" y="0"/>
              <a:ext cx="4005670" cy="1632720"/>
            </a:xfrm>
            <a:custGeom>
              <a:avLst/>
              <a:gdLst/>
              <a:ahLst/>
              <a:cxnLst/>
              <a:rect l="l" t="t" r="r" b="b"/>
              <a:pathLst>
                <a:path w="4005670" h="1632720">
                  <a:moveTo>
                    <a:pt x="3881210" y="1632719"/>
                  </a:moveTo>
                  <a:lnTo>
                    <a:pt x="124460" y="1632719"/>
                  </a:lnTo>
                  <a:cubicBezTo>
                    <a:pt x="55880" y="1632719"/>
                    <a:pt x="0" y="1576839"/>
                    <a:pt x="0" y="1508259"/>
                  </a:cubicBezTo>
                  <a:lnTo>
                    <a:pt x="0" y="124460"/>
                  </a:lnTo>
                  <a:cubicBezTo>
                    <a:pt x="0" y="55880"/>
                    <a:pt x="55880" y="0"/>
                    <a:pt x="124460" y="0"/>
                  </a:cubicBezTo>
                  <a:lnTo>
                    <a:pt x="3881210" y="0"/>
                  </a:lnTo>
                  <a:cubicBezTo>
                    <a:pt x="3949790" y="0"/>
                    <a:pt x="4005670" y="55880"/>
                    <a:pt x="4005670" y="124460"/>
                  </a:cubicBezTo>
                  <a:lnTo>
                    <a:pt x="4005670" y="1508259"/>
                  </a:lnTo>
                  <a:cubicBezTo>
                    <a:pt x="4005670" y="1576840"/>
                    <a:pt x="3949790" y="1632720"/>
                    <a:pt x="3881210" y="1632720"/>
                  </a:cubicBezTo>
                  <a:close/>
                </a:path>
              </a:pathLst>
            </a:custGeom>
            <a:solidFill>
              <a:srgbClr val="21118C"/>
            </a:solidFill>
          </p:spPr>
        </p:sp>
      </p:grpSp>
      <p:sp>
        <p:nvSpPr>
          <p:cNvPr id="16" name="TextBox 16"/>
          <p:cNvSpPr txBox="1"/>
          <p:nvPr/>
        </p:nvSpPr>
        <p:spPr>
          <a:xfrm>
            <a:off x="6234119" y="7436362"/>
            <a:ext cx="6250762" cy="1819910"/>
          </a:xfrm>
          <a:prstGeom prst="rect">
            <a:avLst/>
          </a:prstGeom>
        </p:spPr>
        <p:txBody>
          <a:bodyPr lIns="0" tIns="0" rIns="0" bIns="0" rtlCol="0" anchor="t">
            <a:spAutoFit/>
          </a:bodyPr>
          <a:lstStyle/>
          <a:p>
            <a:pPr marL="561339" lvl="1" indent="-280669">
              <a:lnSpc>
                <a:spcPts val="3639"/>
              </a:lnSpc>
              <a:buFont typeface="Arial"/>
              <a:buChar char="•"/>
            </a:pPr>
            <a:r>
              <a:rPr lang="en-US" sz="2599" dirty="0">
                <a:solidFill>
                  <a:srgbClr val="FFFFFF"/>
                </a:solidFill>
                <a:latin typeface="Roboto"/>
              </a:rPr>
              <a:t>Min-Max and Std normalization</a:t>
            </a:r>
          </a:p>
          <a:p>
            <a:pPr marL="561339" lvl="1" indent="-280669">
              <a:lnSpc>
                <a:spcPts val="3639"/>
              </a:lnSpc>
              <a:buFont typeface="Arial"/>
              <a:buChar char="•"/>
            </a:pPr>
            <a:r>
              <a:rPr lang="en-US" sz="2599" dirty="0">
                <a:solidFill>
                  <a:srgbClr val="FFFFFF"/>
                </a:solidFill>
                <a:latin typeface="Roboto"/>
              </a:rPr>
              <a:t>Random vector rotation, constant scaling, noise addition, time shift </a:t>
            </a:r>
          </a:p>
          <a:p>
            <a:pPr marL="561339" lvl="1" indent="-280669">
              <a:lnSpc>
                <a:spcPts val="3639"/>
              </a:lnSpc>
              <a:buFont typeface="Arial"/>
              <a:buChar char="•"/>
            </a:pPr>
            <a:r>
              <a:rPr lang="en-US" sz="2599" dirty="0">
                <a:solidFill>
                  <a:srgbClr val="FFFFFF"/>
                </a:solidFill>
                <a:latin typeface="Roboto"/>
              </a:rPr>
              <a:t>Class balancing</a:t>
            </a:r>
          </a:p>
        </p:txBody>
      </p:sp>
      <p:sp>
        <p:nvSpPr>
          <p:cNvPr id="17" name="TextBox 17"/>
          <p:cNvSpPr txBox="1"/>
          <p:nvPr/>
        </p:nvSpPr>
        <p:spPr>
          <a:xfrm>
            <a:off x="6276160" y="6781926"/>
            <a:ext cx="5852671" cy="540263"/>
          </a:xfrm>
          <a:prstGeom prst="rect">
            <a:avLst/>
          </a:prstGeom>
        </p:spPr>
        <p:txBody>
          <a:bodyPr lIns="0" tIns="0" rIns="0" bIns="0" rtlCol="0" anchor="t">
            <a:spAutoFit/>
          </a:bodyPr>
          <a:lstStyle/>
          <a:p>
            <a:pPr>
              <a:lnSpc>
                <a:spcPts val="4346"/>
              </a:lnSpc>
            </a:pPr>
            <a:r>
              <a:rPr lang="en-US" sz="3104" dirty="0">
                <a:solidFill>
                  <a:srgbClr val="FFFFFF"/>
                </a:solidFill>
                <a:latin typeface="Roboto Bold"/>
              </a:rPr>
              <a:t>Normalization &amp; Augmentation</a:t>
            </a:r>
          </a:p>
        </p:txBody>
      </p:sp>
      <p:sp>
        <p:nvSpPr>
          <p:cNvPr id="18" name="Freeform 18"/>
          <p:cNvSpPr/>
          <p:nvPr/>
        </p:nvSpPr>
        <p:spPr>
          <a:xfrm flipH="1">
            <a:off x="11277743" y="6620324"/>
            <a:ext cx="1720884" cy="2964029"/>
          </a:xfrm>
          <a:custGeom>
            <a:avLst/>
            <a:gdLst/>
            <a:ahLst/>
            <a:cxnLst/>
            <a:rect l="l" t="t" r="r" b="b"/>
            <a:pathLst>
              <a:path w="1720884" h="2964029">
                <a:moveTo>
                  <a:pt x="1720883" y="0"/>
                </a:moveTo>
                <a:lnTo>
                  <a:pt x="0" y="0"/>
                </a:lnTo>
                <a:lnTo>
                  <a:pt x="0" y="2964030"/>
                </a:lnTo>
                <a:lnTo>
                  <a:pt x="1720883" y="2964030"/>
                </a:lnTo>
                <a:lnTo>
                  <a:pt x="1720883"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9" name="Freeform 19"/>
          <p:cNvSpPr/>
          <p:nvPr/>
        </p:nvSpPr>
        <p:spPr>
          <a:xfrm>
            <a:off x="3665354" y="4427056"/>
            <a:ext cx="1554602" cy="1842740"/>
          </a:xfrm>
          <a:custGeom>
            <a:avLst/>
            <a:gdLst/>
            <a:ahLst/>
            <a:cxnLst/>
            <a:rect l="l" t="t" r="r" b="b"/>
            <a:pathLst>
              <a:path w="1554602" h="1842740">
                <a:moveTo>
                  <a:pt x="0" y="0"/>
                </a:moveTo>
                <a:lnTo>
                  <a:pt x="1554603" y="0"/>
                </a:lnTo>
                <a:lnTo>
                  <a:pt x="1554603" y="1842740"/>
                </a:lnTo>
                <a:lnTo>
                  <a:pt x="0" y="1842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5633145" y="635148"/>
            <a:ext cx="12383482" cy="7724360"/>
          </a:xfrm>
          <a:custGeom>
            <a:avLst/>
            <a:gdLst/>
            <a:ahLst/>
            <a:cxnLst/>
            <a:rect l="l" t="t" r="r" b="b"/>
            <a:pathLst>
              <a:path w="12383482" h="7724360">
                <a:moveTo>
                  <a:pt x="0" y="0"/>
                </a:moveTo>
                <a:lnTo>
                  <a:pt x="12383482" y="0"/>
                </a:lnTo>
                <a:lnTo>
                  <a:pt x="12383482" y="7724360"/>
                </a:lnTo>
                <a:lnTo>
                  <a:pt x="0" y="7724360"/>
                </a:lnTo>
                <a:lnTo>
                  <a:pt x="0" y="0"/>
                </a:lnTo>
                <a:close/>
              </a:path>
            </a:pathLst>
          </a:custGeom>
          <a:blipFill>
            <a:blip r:embed="rId9">
              <a:extLst>
                <a:ext uri="{96DAC541-7B7A-43D3-8B79-37D633B846F1}">
                  <asvg:svgBlip xmlns:asvg="http://schemas.microsoft.com/office/drawing/2016/SVG/main" r:embed="rId10"/>
                </a:ext>
              </a:extLst>
            </a:blip>
            <a:stretch>
              <a:fillRect l="-55794" t="-22432" r="-8494"/>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673" y="4205831"/>
            <a:ext cx="4390540" cy="2285189"/>
            <a:chOff x="0" y="0"/>
            <a:chExt cx="2704992" cy="1407895"/>
          </a:xfrm>
        </p:grpSpPr>
        <p:sp>
          <p:nvSpPr>
            <p:cNvPr id="3" name="Freeform 3"/>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110559"/>
            </a:solidFill>
          </p:spPr>
        </p:sp>
      </p:grpSp>
      <p:grpSp>
        <p:nvGrpSpPr>
          <p:cNvPr id="4" name="Group 4"/>
          <p:cNvGrpSpPr/>
          <p:nvPr/>
        </p:nvGrpSpPr>
        <p:grpSpPr>
          <a:xfrm>
            <a:off x="1028700" y="6919645"/>
            <a:ext cx="4390540" cy="2285189"/>
            <a:chOff x="0" y="0"/>
            <a:chExt cx="2704992" cy="1407895"/>
          </a:xfrm>
        </p:grpSpPr>
        <p:sp>
          <p:nvSpPr>
            <p:cNvPr id="5" name="Freeform 5"/>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F23869"/>
            </a:solidFill>
          </p:spPr>
        </p:sp>
      </p:grpSp>
      <p:sp>
        <p:nvSpPr>
          <p:cNvPr id="6" name="TextBox 6"/>
          <p:cNvSpPr txBox="1"/>
          <p:nvPr/>
        </p:nvSpPr>
        <p:spPr>
          <a:xfrm>
            <a:off x="1500037" y="5439983"/>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99418</a:t>
            </a:r>
          </a:p>
        </p:txBody>
      </p:sp>
      <p:sp>
        <p:nvSpPr>
          <p:cNvPr id="7" name="TextBox 7"/>
          <p:cNvSpPr txBox="1"/>
          <p:nvPr/>
        </p:nvSpPr>
        <p:spPr>
          <a:xfrm>
            <a:off x="1499065" y="8205645"/>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107 KB</a:t>
            </a:r>
          </a:p>
        </p:txBody>
      </p:sp>
      <p:sp>
        <p:nvSpPr>
          <p:cNvPr id="8" name="Freeform 8"/>
          <p:cNvSpPr/>
          <p:nvPr/>
        </p:nvSpPr>
        <p:spPr>
          <a:xfrm flipH="1">
            <a:off x="4092415" y="417909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9" name="Freeform 9"/>
          <p:cNvSpPr/>
          <p:nvPr/>
        </p:nvSpPr>
        <p:spPr>
          <a:xfrm flipH="1">
            <a:off x="4076963" y="694637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0" name="TextBox 10"/>
          <p:cNvSpPr txBox="1"/>
          <p:nvPr/>
        </p:nvSpPr>
        <p:spPr>
          <a:xfrm>
            <a:off x="1500037" y="4481755"/>
            <a:ext cx="2777997" cy="5332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Parameters</a:t>
            </a:r>
          </a:p>
        </p:txBody>
      </p:sp>
      <p:sp>
        <p:nvSpPr>
          <p:cNvPr id="11" name="Freeform 11"/>
          <p:cNvSpPr/>
          <p:nvPr/>
        </p:nvSpPr>
        <p:spPr>
          <a:xfrm>
            <a:off x="3665354" y="7272295"/>
            <a:ext cx="1478283" cy="1514247"/>
          </a:xfrm>
          <a:custGeom>
            <a:avLst/>
            <a:gdLst/>
            <a:ahLst/>
            <a:cxnLst/>
            <a:rect l="l" t="t" r="r" b="b"/>
            <a:pathLst>
              <a:path w="1478283" h="1514247">
                <a:moveTo>
                  <a:pt x="0" y="0"/>
                </a:moveTo>
                <a:lnTo>
                  <a:pt x="1478284" y="0"/>
                </a:lnTo>
                <a:lnTo>
                  <a:pt x="1478284" y="1514247"/>
                </a:lnTo>
                <a:lnTo>
                  <a:pt x="0" y="1514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9623365" y="6588900"/>
            <a:ext cx="6681871" cy="2669400"/>
            <a:chOff x="0" y="0"/>
            <a:chExt cx="4005670" cy="1600261"/>
          </a:xfrm>
        </p:grpSpPr>
        <p:sp>
          <p:nvSpPr>
            <p:cNvPr id="13" name="Freeform 13"/>
            <p:cNvSpPr/>
            <p:nvPr/>
          </p:nvSpPr>
          <p:spPr>
            <a:xfrm>
              <a:off x="0" y="0"/>
              <a:ext cx="4005670" cy="1600261"/>
            </a:xfrm>
            <a:custGeom>
              <a:avLst/>
              <a:gdLst/>
              <a:ahLst/>
              <a:cxnLst/>
              <a:rect l="l" t="t" r="r" b="b"/>
              <a:pathLst>
                <a:path w="4005670" h="1600261">
                  <a:moveTo>
                    <a:pt x="3881210" y="1600261"/>
                  </a:moveTo>
                  <a:lnTo>
                    <a:pt x="124460" y="1600261"/>
                  </a:lnTo>
                  <a:cubicBezTo>
                    <a:pt x="55880" y="1600261"/>
                    <a:pt x="0" y="1544381"/>
                    <a:pt x="0" y="1475801"/>
                  </a:cubicBezTo>
                  <a:lnTo>
                    <a:pt x="0" y="124460"/>
                  </a:lnTo>
                  <a:cubicBezTo>
                    <a:pt x="0" y="55880"/>
                    <a:pt x="55880" y="0"/>
                    <a:pt x="124460" y="0"/>
                  </a:cubicBezTo>
                  <a:lnTo>
                    <a:pt x="3881210" y="0"/>
                  </a:lnTo>
                  <a:cubicBezTo>
                    <a:pt x="3949790" y="0"/>
                    <a:pt x="4005670" y="55880"/>
                    <a:pt x="4005670" y="124460"/>
                  </a:cubicBezTo>
                  <a:lnTo>
                    <a:pt x="4005670" y="1475801"/>
                  </a:lnTo>
                  <a:cubicBezTo>
                    <a:pt x="4005670" y="1544381"/>
                    <a:pt x="3949790" y="1600261"/>
                    <a:pt x="3881210" y="1600261"/>
                  </a:cubicBezTo>
                  <a:close/>
                </a:path>
              </a:pathLst>
            </a:custGeom>
            <a:solidFill>
              <a:srgbClr val="21118C"/>
            </a:solidFill>
          </p:spPr>
        </p:sp>
      </p:grpSp>
      <p:sp>
        <p:nvSpPr>
          <p:cNvPr id="14" name="TextBox 14"/>
          <p:cNvSpPr txBox="1"/>
          <p:nvPr/>
        </p:nvSpPr>
        <p:spPr>
          <a:xfrm>
            <a:off x="10155737" y="7466801"/>
            <a:ext cx="5617127" cy="1553845"/>
          </a:xfrm>
          <a:prstGeom prst="rect">
            <a:avLst/>
          </a:prstGeom>
        </p:spPr>
        <p:txBody>
          <a:bodyPr lIns="0" tIns="0" rIns="0" bIns="0" rtlCol="0" anchor="t">
            <a:spAutoFit/>
          </a:bodyPr>
          <a:lstStyle/>
          <a:p>
            <a:pPr>
              <a:lnSpc>
                <a:spcPts val="3080"/>
              </a:lnSpc>
            </a:pPr>
            <a:r>
              <a:rPr lang="en-US" sz="2200" dirty="0">
                <a:solidFill>
                  <a:srgbClr val="FFFFFF"/>
                </a:solidFill>
                <a:latin typeface="Roboto"/>
              </a:rPr>
              <a:t>The fast Fourier transform is performed and only the </a:t>
            </a:r>
            <a:r>
              <a:rPr lang="en-US" sz="2200" dirty="0">
                <a:solidFill>
                  <a:srgbClr val="FFFFFF"/>
                </a:solidFill>
                <a:latin typeface="Roboto Bold"/>
              </a:rPr>
              <a:t>magnitude</a:t>
            </a:r>
            <a:r>
              <a:rPr lang="en-US" sz="2200" dirty="0">
                <a:solidFill>
                  <a:srgbClr val="FFFFFF"/>
                </a:solidFill>
                <a:latin typeface="Roboto"/>
              </a:rPr>
              <a:t> of the signal is kept.</a:t>
            </a:r>
          </a:p>
          <a:p>
            <a:pPr>
              <a:lnSpc>
                <a:spcPts val="3080"/>
              </a:lnSpc>
              <a:spcBef>
                <a:spcPct val="0"/>
              </a:spcBef>
            </a:pPr>
            <a:r>
              <a:rPr lang="en-US" sz="2200" dirty="0">
                <a:solidFill>
                  <a:srgbClr val="FFFFFF"/>
                </a:solidFill>
                <a:latin typeface="Roboto"/>
              </a:rPr>
              <a:t>Noise is then added and a curve scaling is applied randomly</a:t>
            </a:r>
          </a:p>
        </p:txBody>
      </p:sp>
      <p:sp>
        <p:nvSpPr>
          <p:cNvPr id="15" name="TextBox 15"/>
          <p:cNvSpPr txBox="1"/>
          <p:nvPr/>
        </p:nvSpPr>
        <p:spPr>
          <a:xfrm>
            <a:off x="10037965" y="6800301"/>
            <a:ext cx="5852671" cy="540263"/>
          </a:xfrm>
          <a:prstGeom prst="rect">
            <a:avLst/>
          </a:prstGeom>
        </p:spPr>
        <p:txBody>
          <a:bodyPr lIns="0" tIns="0" rIns="0" bIns="0" rtlCol="0" anchor="t">
            <a:spAutoFit/>
          </a:bodyPr>
          <a:lstStyle/>
          <a:p>
            <a:pPr>
              <a:lnSpc>
                <a:spcPts val="4346"/>
              </a:lnSpc>
            </a:pPr>
            <a:r>
              <a:rPr lang="en-US" sz="3104" dirty="0">
                <a:solidFill>
                  <a:srgbClr val="FFFFFF"/>
                </a:solidFill>
                <a:latin typeface="Roboto Bold"/>
              </a:rPr>
              <a:t>FFT introduced</a:t>
            </a:r>
          </a:p>
        </p:txBody>
      </p:sp>
      <p:sp>
        <p:nvSpPr>
          <p:cNvPr id="16" name="Freeform 16"/>
          <p:cNvSpPr/>
          <p:nvPr/>
        </p:nvSpPr>
        <p:spPr>
          <a:xfrm flipH="1">
            <a:off x="14755411" y="6588900"/>
            <a:ext cx="1549825" cy="2669400"/>
          </a:xfrm>
          <a:custGeom>
            <a:avLst/>
            <a:gdLst/>
            <a:ahLst/>
            <a:cxnLst/>
            <a:rect l="l" t="t" r="r" b="b"/>
            <a:pathLst>
              <a:path w="1549825" h="2669400">
                <a:moveTo>
                  <a:pt x="1549825" y="0"/>
                </a:moveTo>
                <a:lnTo>
                  <a:pt x="0" y="0"/>
                </a:lnTo>
                <a:lnTo>
                  <a:pt x="0" y="2669400"/>
                </a:lnTo>
                <a:lnTo>
                  <a:pt x="1549825" y="2669400"/>
                </a:lnTo>
                <a:lnTo>
                  <a:pt x="1549825"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7" name="Freeform 17"/>
          <p:cNvSpPr/>
          <p:nvPr/>
        </p:nvSpPr>
        <p:spPr>
          <a:xfrm>
            <a:off x="3665354" y="4427056"/>
            <a:ext cx="1554602" cy="1842740"/>
          </a:xfrm>
          <a:custGeom>
            <a:avLst/>
            <a:gdLst/>
            <a:ahLst/>
            <a:cxnLst/>
            <a:rect l="l" t="t" r="r" b="b"/>
            <a:pathLst>
              <a:path w="1554602" h="1842740">
                <a:moveTo>
                  <a:pt x="0" y="0"/>
                </a:moveTo>
                <a:lnTo>
                  <a:pt x="1554603" y="0"/>
                </a:lnTo>
                <a:lnTo>
                  <a:pt x="1554603" y="1842740"/>
                </a:lnTo>
                <a:lnTo>
                  <a:pt x="0" y="1842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028700" y="923925"/>
            <a:ext cx="5511381" cy="2825115"/>
          </a:xfrm>
          <a:prstGeom prst="rect">
            <a:avLst/>
          </a:prstGeom>
        </p:spPr>
        <p:txBody>
          <a:bodyPr lIns="0" tIns="0" rIns="0" bIns="0" rtlCol="0" anchor="t">
            <a:spAutoFit/>
          </a:bodyPr>
          <a:lstStyle/>
          <a:p>
            <a:pPr>
              <a:lnSpc>
                <a:spcPts val="7559"/>
              </a:lnSpc>
              <a:spcBef>
                <a:spcPct val="0"/>
              </a:spcBef>
            </a:pPr>
            <a:r>
              <a:rPr lang="en-US" sz="5399" dirty="0">
                <a:solidFill>
                  <a:srgbClr val="F23869"/>
                </a:solidFill>
                <a:latin typeface="Roboto Bold"/>
              </a:rPr>
              <a:t>Convolutional Neural Network Topology</a:t>
            </a:r>
          </a:p>
        </p:txBody>
      </p:sp>
      <p:sp>
        <p:nvSpPr>
          <p:cNvPr id="19" name="TextBox 19"/>
          <p:cNvSpPr txBox="1"/>
          <p:nvPr/>
        </p:nvSpPr>
        <p:spPr>
          <a:xfrm>
            <a:off x="1499065" y="7107980"/>
            <a:ext cx="2934154" cy="10666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Memory occupation</a:t>
            </a:r>
          </a:p>
        </p:txBody>
      </p:sp>
      <p:sp>
        <p:nvSpPr>
          <p:cNvPr id="20" name="Freeform 20"/>
          <p:cNvSpPr/>
          <p:nvPr/>
        </p:nvSpPr>
        <p:spPr>
          <a:xfrm>
            <a:off x="5143638" y="668487"/>
            <a:ext cx="13325836" cy="7517138"/>
          </a:xfrm>
          <a:custGeom>
            <a:avLst/>
            <a:gdLst/>
            <a:ahLst/>
            <a:cxnLst/>
            <a:rect l="l" t="t" r="r" b="b"/>
            <a:pathLst>
              <a:path w="13325836" h="7517138">
                <a:moveTo>
                  <a:pt x="0" y="0"/>
                </a:moveTo>
                <a:lnTo>
                  <a:pt x="13325835" y="0"/>
                </a:lnTo>
                <a:lnTo>
                  <a:pt x="13325835" y="7517138"/>
                </a:lnTo>
                <a:lnTo>
                  <a:pt x="0" y="7517138"/>
                </a:lnTo>
                <a:lnTo>
                  <a:pt x="0" y="0"/>
                </a:lnTo>
                <a:close/>
              </a:path>
            </a:pathLst>
          </a:custGeom>
          <a:blipFill>
            <a:blip r:embed="rId9">
              <a:extLst>
                <a:ext uri="{96DAC541-7B7A-43D3-8B79-37D633B846F1}">
                  <asvg:svgBlip xmlns:asvg="http://schemas.microsoft.com/office/drawing/2016/SVG/main" r:embed="rId10"/>
                </a:ext>
              </a:extLst>
            </a:blip>
            <a:stretch>
              <a:fillRect l="-60489" t="-6880" r="-33925" b="-4031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289872">
            <a:off x="-701662" y="3458674"/>
            <a:ext cx="10739505" cy="9558160"/>
          </a:xfrm>
          <a:custGeom>
            <a:avLst/>
            <a:gdLst/>
            <a:ahLst/>
            <a:cxnLst/>
            <a:rect l="l" t="t" r="r" b="b"/>
            <a:pathLst>
              <a:path w="10739505" h="9558160">
                <a:moveTo>
                  <a:pt x="0" y="0"/>
                </a:moveTo>
                <a:lnTo>
                  <a:pt x="10739506" y="0"/>
                </a:lnTo>
                <a:lnTo>
                  <a:pt x="10739506" y="9558160"/>
                </a:lnTo>
                <a:lnTo>
                  <a:pt x="0" y="9558160"/>
                </a:lnTo>
                <a:lnTo>
                  <a:pt x="0" y="0"/>
                </a:lnTo>
                <a:close/>
              </a:path>
            </a:pathLst>
          </a:custGeom>
          <a:blipFill>
            <a:blip r:embed="rId3"/>
            <a:stretch>
              <a:fillRect/>
            </a:stretch>
          </a:blipFill>
        </p:spPr>
      </p:sp>
      <p:sp>
        <p:nvSpPr>
          <p:cNvPr id="3" name="Freeform 3"/>
          <p:cNvSpPr/>
          <p:nvPr/>
        </p:nvSpPr>
        <p:spPr>
          <a:xfrm rot="-1199663">
            <a:off x="4460575" y="-4478525"/>
            <a:ext cx="9366851" cy="8957051"/>
          </a:xfrm>
          <a:custGeom>
            <a:avLst/>
            <a:gdLst/>
            <a:ahLst/>
            <a:cxnLst/>
            <a:rect l="l" t="t" r="r" b="b"/>
            <a:pathLst>
              <a:path w="9366851" h="8957051">
                <a:moveTo>
                  <a:pt x="0" y="0"/>
                </a:moveTo>
                <a:lnTo>
                  <a:pt x="9366850" y="0"/>
                </a:lnTo>
                <a:lnTo>
                  <a:pt x="9366850" y="8957050"/>
                </a:lnTo>
                <a:lnTo>
                  <a:pt x="0" y="8957050"/>
                </a:lnTo>
                <a:lnTo>
                  <a:pt x="0" y="0"/>
                </a:lnTo>
                <a:close/>
              </a:path>
            </a:pathLst>
          </a:custGeom>
          <a:blipFill>
            <a:blip r:embed="rId4"/>
            <a:stretch>
              <a:fillRect/>
            </a:stretch>
          </a:blipFill>
        </p:spPr>
      </p:sp>
      <p:sp>
        <p:nvSpPr>
          <p:cNvPr id="4" name="Freeform 4"/>
          <p:cNvSpPr/>
          <p:nvPr/>
        </p:nvSpPr>
        <p:spPr>
          <a:xfrm rot="-2715964">
            <a:off x="14121163" y="1855941"/>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5"/>
            <a:stretch>
              <a:fillRect/>
            </a:stretch>
          </a:blipFill>
        </p:spPr>
      </p:sp>
      <p:sp>
        <p:nvSpPr>
          <p:cNvPr id="5" name="Freeform 5"/>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5"/>
            <a:stretch>
              <a:fillRect/>
            </a:stretch>
          </a:blipFill>
        </p:spPr>
      </p:sp>
      <p:sp>
        <p:nvSpPr>
          <p:cNvPr id="6" name="TextBox 6"/>
          <p:cNvSpPr txBox="1"/>
          <p:nvPr/>
        </p:nvSpPr>
        <p:spPr>
          <a:xfrm>
            <a:off x="4522298" y="3048529"/>
            <a:ext cx="8148481" cy="2903256"/>
          </a:xfrm>
          <a:prstGeom prst="rect">
            <a:avLst/>
          </a:prstGeom>
        </p:spPr>
        <p:txBody>
          <a:bodyPr lIns="0" tIns="0" rIns="0" bIns="0" rtlCol="0" anchor="t">
            <a:spAutoFit/>
          </a:bodyPr>
          <a:lstStyle/>
          <a:p>
            <a:pPr marL="0" lvl="0" indent="0" algn="ctr">
              <a:lnSpc>
                <a:spcPts val="11653"/>
              </a:lnSpc>
              <a:spcBef>
                <a:spcPct val="0"/>
              </a:spcBef>
            </a:pPr>
            <a:r>
              <a:rPr lang="en-US" sz="8323" u="none" dirty="0">
                <a:solidFill>
                  <a:srgbClr val="F23869"/>
                </a:solidFill>
                <a:latin typeface="Roboto Bold"/>
              </a:rPr>
              <a:t>What is StrideTracked?</a:t>
            </a:r>
          </a:p>
        </p:txBody>
      </p:sp>
      <p:sp>
        <p:nvSpPr>
          <p:cNvPr id="7" name="TextBox 7"/>
          <p:cNvSpPr txBox="1"/>
          <p:nvPr/>
        </p:nvSpPr>
        <p:spPr>
          <a:xfrm>
            <a:off x="581916" y="7175978"/>
            <a:ext cx="11123496" cy="1892427"/>
          </a:xfrm>
          <a:prstGeom prst="rect">
            <a:avLst/>
          </a:prstGeom>
        </p:spPr>
        <p:txBody>
          <a:bodyPr lIns="0" tIns="0" rIns="0" bIns="0" rtlCol="0" anchor="t">
            <a:spAutoFit/>
          </a:bodyPr>
          <a:lstStyle/>
          <a:p>
            <a:pPr>
              <a:lnSpc>
                <a:spcPts val="7434"/>
              </a:lnSpc>
            </a:pPr>
            <a:r>
              <a:rPr lang="en-US" sz="6300" dirty="0">
                <a:solidFill>
                  <a:srgbClr val="FFFFFF"/>
                </a:solidFill>
                <a:latin typeface="League Spartan"/>
              </a:rPr>
              <a:t> The Evolution of</a:t>
            </a:r>
          </a:p>
          <a:p>
            <a:pPr>
              <a:lnSpc>
                <a:spcPts val="7434"/>
              </a:lnSpc>
            </a:pPr>
            <a:r>
              <a:rPr lang="en-US" sz="6300" dirty="0">
                <a:solidFill>
                  <a:srgbClr val="FFFFFF"/>
                </a:solidFill>
                <a:latin typeface="League Spartan"/>
              </a:rPr>
              <a:t> Biometric Identification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5511381" cy="2825115"/>
          </a:xfrm>
          <a:prstGeom prst="rect">
            <a:avLst/>
          </a:prstGeom>
        </p:spPr>
        <p:txBody>
          <a:bodyPr lIns="0" tIns="0" rIns="0" bIns="0" rtlCol="0" anchor="t">
            <a:spAutoFit/>
          </a:bodyPr>
          <a:lstStyle/>
          <a:p>
            <a:pPr>
              <a:lnSpc>
                <a:spcPts val="7559"/>
              </a:lnSpc>
              <a:spcBef>
                <a:spcPct val="0"/>
              </a:spcBef>
            </a:pPr>
            <a:r>
              <a:rPr lang="en-US" sz="5399" dirty="0">
                <a:solidFill>
                  <a:srgbClr val="F23869"/>
                </a:solidFill>
                <a:latin typeface="Roboto Bold"/>
              </a:rPr>
              <a:t>Convolutional Neural Network Topology</a:t>
            </a:r>
          </a:p>
        </p:txBody>
      </p:sp>
      <p:grpSp>
        <p:nvGrpSpPr>
          <p:cNvPr id="3" name="Group 3"/>
          <p:cNvGrpSpPr/>
          <p:nvPr/>
        </p:nvGrpSpPr>
        <p:grpSpPr>
          <a:xfrm>
            <a:off x="1029673" y="4205831"/>
            <a:ext cx="4390540" cy="2285189"/>
            <a:chOff x="0" y="0"/>
            <a:chExt cx="2704992" cy="1407895"/>
          </a:xfrm>
        </p:grpSpPr>
        <p:sp>
          <p:nvSpPr>
            <p:cNvPr id="4" name="Freeform 4"/>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110559"/>
            </a:solidFill>
          </p:spPr>
        </p:sp>
      </p:grpSp>
      <p:grpSp>
        <p:nvGrpSpPr>
          <p:cNvPr id="5" name="Group 5"/>
          <p:cNvGrpSpPr/>
          <p:nvPr/>
        </p:nvGrpSpPr>
        <p:grpSpPr>
          <a:xfrm>
            <a:off x="1028700" y="6919645"/>
            <a:ext cx="4390540" cy="2285189"/>
            <a:chOff x="0" y="0"/>
            <a:chExt cx="2704992" cy="1407895"/>
          </a:xfrm>
        </p:grpSpPr>
        <p:sp>
          <p:nvSpPr>
            <p:cNvPr id="6" name="Freeform 6"/>
            <p:cNvSpPr/>
            <p:nvPr/>
          </p:nvSpPr>
          <p:spPr>
            <a:xfrm>
              <a:off x="0" y="0"/>
              <a:ext cx="2704992" cy="1407895"/>
            </a:xfrm>
            <a:custGeom>
              <a:avLst/>
              <a:gdLst/>
              <a:ahLst/>
              <a:cxnLst/>
              <a:rect l="l" t="t" r="r" b="b"/>
              <a:pathLst>
                <a:path w="2704992" h="1407895">
                  <a:moveTo>
                    <a:pt x="2580532" y="1407895"/>
                  </a:moveTo>
                  <a:lnTo>
                    <a:pt x="124460" y="1407895"/>
                  </a:lnTo>
                  <a:cubicBezTo>
                    <a:pt x="55880" y="1407895"/>
                    <a:pt x="0" y="1352015"/>
                    <a:pt x="0" y="1283435"/>
                  </a:cubicBezTo>
                  <a:lnTo>
                    <a:pt x="0" y="124460"/>
                  </a:lnTo>
                  <a:cubicBezTo>
                    <a:pt x="0" y="55880"/>
                    <a:pt x="55880" y="0"/>
                    <a:pt x="124460" y="0"/>
                  </a:cubicBezTo>
                  <a:lnTo>
                    <a:pt x="2580532" y="0"/>
                  </a:lnTo>
                  <a:cubicBezTo>
                    <a:pt x="2649112" y="0"/>
                    <a:pt x="2704992" y="55880"/>
                    <a:pt x="2704992" y="124460"/>
                  </a:cubicBezTo>
                  <a:lnTo>
                    <a:pt x="2704992" y="1283435"/>
                  </a:lnTo>
                  <a:cubicBezTo>
                    <a:pt x="2704992" y="1352015"/>
                    <a:pt x="2649112" y="1407895"/>
                    <a:pt x="2580532" y="1407895"/>
                  </a:cubicBezTo>
                  <a:close/>
                </a:path>
              </a:pathLst>
            </a:custGeom>
            <a:solidFill>
              <a:srgbClr val="F23869"/>
            </a:solidFill>
          </p:spPr>
        </p:sp>
      </p:grpSp>
      <p:sp>
        <p:nvSpPr>
          <p:cNvPr id="7" name="TextBox 7"/>
          <p:cNvSpPr txBox="1"/>
          <p:nvPr/>
        </p:nvSpPr>
        <p:spPr>
          <a:xfrm>
            <a:off x="1500037" y="5439983"/>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98138</a:t>
            </a:r>
          </a:p>
        </p:txBody>
      </p:sp>
      <p:sp>
        <p:nvSpPr>
          <p:cNvPr id="8" name="TextBox 8"/>
          <p:cNvSpPr txBox="1"/>
          <p:nvPr/>
        </p:nvSpPr>
        <p:spPr>
          <a:xfrm>
            <a:off x="1499065" y="8205645"/>
            <a:ext cx="3447865" cy="662941"/>
          </a:xfrm>
          <a:prstGeom prst="rect">
            <a:avLst/>
          </a:prstGeom>
        </p:spPr>
        <p:txBody>
          <a:bodyPr lIns="0" tIns="0" rIns="0" bIns="0" rtlCol="0" anchor="t">
            <a:spAutoFit/>
          </a:bodyPr>
          <a:lstStyle/>
          <a:p>
            <a:pPr>
              <a:lnSpc>
                <a:spcPts val="5459"/>
              </a:lnSpc>
              <a:spcBef>
                <a:spcPct val="0"/>
              </a:spcBef>
            </a:pPr>
            <a:r>
              <a:rPr lang="en-US" sz="3899" dirty="0">
                <a:solidFill>
                  <a:srgbClr val="FFFFFF"/>
                </a:solidFill>
                <a:latin typeface="Roboto"/>
              </a:rPr>
              <a:t>106 KB</a:t>
            </a:r>
          </a:p>
        </p:txBody>
      </p:sp>
      <p:sp>
        <p:nvSpPr>
          <p:cNvPr id="9" name="Freeform 9"/>
          <p:cNvSpPr/>
          <p:nvPr/>
        </p:nvSpPr>
        <p:spPr>
          <a:xfrm flipH="1">
            <a:off x="4092415" y="417909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0" name="Freeform 10"/>
          <p:cNvSpPr/>
          <p:nvPr/>
        </p:nvSpPr>
        <p:spPr>
          <a:xfrm flipH="1">
            <a:off x="4076963" y="6946378"/>
            <a:ext cx="1342277" cy="2311922"/>
          </a:xfrm>
          <a:custGeom>
            <a:avLst/>
            <a:gdLst/>
            <a:ahLst/>
            <a:cxnLst/>
            <a:rect l="l" t="t" r="r" b="b"/>
            <a:pathLst>
              <a:path w="1342277" h="2311922">
                <a:moveTo>
                  <a:pt x="1342277" y="0"/>
                </a:moveTo>
                <a:lnTo>
                  <a:pt x="0" y="0"/>
                </a:lnTo>
                <a:lnTo>
                  <a:pt x="0" y="2311922"/>
                </a:lnTo>
                <a:lnTo>
                  <a:pt x="1342277" y="2311922"/>
                </a:lnTo>
                <a:lnTo>
                  <a:pt x="1342277"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1" name="TextBox 11"/>
          <p:cNvSpPr txBox="1"/>
          <p:nvPr/>
        </p:nvSpPr>
        <p:spPr>
          <a:xfrm>
            <a:off x="1500037" y="4481755"/>
            <a:ext cx="2777997" cy="5332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Parameters</a:t>
            </a:r>
          </a:p>
        </p:txBody>
      </p:sp>
      <p:sp>
        <p:nvSpPr>
          <p:cNvPr id="12" name="Freeform 12"/>
          <p:cNvSpPr/>
          <p:nvPr/>
        </p:nvSpPr>
        <p:spPr>
          <a:xfrm>
            <a:off x="3665354" y="7272295"/>
            <a:ext cx="1478283" cy="1514247"/>
          </a:xfrm>
          <a:custGeom>
            <a:avLst/>
            <a:gdLst/>
            <a:ahLst/>
            <a:cxnLst/>
            <a:rect l="l" t="t" r="r" b="b"/>
            <a:pathLst>
              <a:path w="1478283" h="1514247">
                <a:moveTo>
                  <a:pt x="0" y="0"/>
                </a:moveTo>
                <a:lnTo>
                  <a:pt x="1478284" y="0"/>
                </a:lnTo>
                <a:lnTo>
                  <a:pt x="1478284" y="1514247"/>
                </a:lnTo>
                <a:lnTo>
                  <a:pt x="0" y="1514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3665354" y="4427056"/>
            <a:ext cx="1554602" cy="1842740"/>
          </a:xfrm>
          <a:custGeom>
            <a:avLst/>
            <a:gdLst/>
            <a:ahLst/>
            <a:cxnLst/>
            <a:rect l="l" t="t" r="r" b="b"/>
            <a:pathLst>
              <a:path w="1554602" h="1842740">
                <a:moveTo>
                  <a:pt x="0" y="0"/>
                </a:moveTo>
                <a:lnTo>
                  <a:pt x="1554603" y="0"/>
                </a:lnTo>
                <a:lnTo>
                  <a:pt x="1554603" y="1842740"/>
                </a:lnTo>
                <a:lnTo>
                  <a:pt x="0" y="1842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9623365" y="6588900"/>
            <a:ext cx="6681871" cy="2669400"/>
            <a:chOff x="0" y="0"/>
            <a:chExt cx="4005670" cy="1600261"/>
          </a:xfrm>
        </p:grpSpPr>
        <p:sp>
          <p:nvSpPr>
            <p:cNvPr id="15" name="Freeform 15"/>
            <p:cNvSpPr/>
            <p:nvPr/>
          </p:nvSpPr>
          <p:spPr>
            <a:xfrm>
              <a:off x="0" y="0"/>
              <a:ext cx="4005670" cy="1600261"/>
            </a:xfrm>
            <a:custGeom>
              <a:avLst/>
              <a:gdLst/>
              <a:ahLst/>
              <a:cxnLst/>
              <a:rect l="l" t="t" r="r" b="b"/>
              <a:pathLst>
                <a:path w="4005670" h="1600261">
                  <a:moveTo>
                    <a:pt x="3881210" y="1600261"/>
                  </a:moveTo>
                  <a:lnTo>
                    <a:pt x="124460" y="1600261"/>
                  </a:lnTo>
                  <a:cubicBezTo>
                    <a:pt x="55880" y="1600261"/>
                    <a:pt x="0" y="1544381"/>
                    <a:pt x="0" y="1475801"/>
                  </a:cubicBezTo>
                  <a:lnTo>
                    <a:pt x="0" y="124460"/>
                  </a:lnTo>
                  <a:cubicBezTo>
                    <a:pt x="0" y="55880"/>
                    <a:pt x="55880" y="0"/>
                    <a:pt x="124460" y="0"/>
                  </a:cubicBezTo>
                  <a:lnTo>
                    <a:pt x="3881210" y="0"/>
                  </a:lnTo>
                  <a:cubicBezTo>
                    <a:pt x="3949790" y="0"/>
                    <a:pt x="4005670" y="55880"/>
                    <a:pt x="4005670" y="124460"/>
                  </a:cubicBezTo>
                  <a:lnTo>
                    <a:pt x="4005670" y="1475801"/>
                  </a:lnTo>
                  <a:cubicBezTo>
                    <a:pt x="4005670" y="1544381"/>
                    <a:pt x="3949790" y="1600261"/>
                    <a:pt x="3881210" y="1600261"/>
                  </a:cubicBezTo>
                  <a:close/>
                </a:path>
              </a:pathLst>
            </a:custGeom>
            <a:solidFill>
              <a:srgbClr val="21118C"/>
            </a:solidFill>
          </p:spPr>
        </p:sp>
      </p:grpSp>
      <p:sp>
        <p:nvSpPr>
          <p:cNvPr id="16" name="TextBox 16"/>
          <p:cNvSpPr txBox="1"/>
          <p:nvPr/>
        </p:nvSpPr>
        <p:spPr>
          <a:xfrm>
            <a:off x="10155737" y="7466801"/>
            <a:ext cx="5617127" cy="1553845"/>
          </a:xfrm>
          <a:prstGeom prst="rect">
            <a:avLst/>
          </a:prstGeom>
        </p:spPr>
        <p:txBody>
          <a:bodyPr lIns="0" tIns="0" rIns="0" bIns="0" rtlCol="0" anchor="t">
            <a:spAutoFit/>
          </a:bodyPr>
          <a:lstStyle/>
          <a:p>
            <a:pPr>
              <a:lnSpc>
                <a:spcPts val="3080"/>
              </a:lnSpc>
              <a:spcBef>
                <a:spcPct val="0"/>
              </a:spcBef>
            </a:pPr>
            <a:r>
              <a:rPr lang="en-US" sz="2200" dirty="0">
                <a:solidFill>
                  <a:srgbClr val="FFFFFF"/>
                </a:solidFill>
                <a:latin typeface="Roboto"/>
              </a:rPr>
              <a:t>SVM and Random Forest are constrained to not be trained locally and achieved low accuracy. The </a:t>
            </a:r>
            <a:r>
              <a:rPr lang="en-US" sz="2200" dirty="0">
                <a:solidFill>
                  <a:srgbClr val="FFFFFF"/>
                </a:solidFill>
                <a:latin typeface="Roboto Bold"/>
              </a:rPr>
              <a:t>KNN</a:t>
            </a:r>
            <a:r>
              <a:rPr lang="en-US" sz="2200" dirty="0">
                <a:solidFill>
                  <a:srgbClr val="FFFFFF"/>
                </a:solidFill>
                <a:latin typeface="Roboto"/>
              </a:rPr>
              <a:t> can be directly </a:t>
            </a:r>
            <a:r>
              <a:rPr lang="en-US" sz="2200" dirty="0">
                <a:solidFill>
                  <a:srgbClr val="FFFFFF"/>
                </a:solidFill>
                <a:latin typeface="Roboto Bold"/>
              </a:rPr>
              <a:t>trained on device</a:t>
            </a:r>
            <a:r>
              <a:rPr lang="en-US" sz="2200" dirty="0">
                <a:solidFill>
                  <a:srgbClr val="FFFFFF"/>
                </a:solidFill>
                <a:latin typeface="Roboto"/>
              </a:rPr>
              <a:t> and achieved way higher accuracy</a:t>
            </a:r>
          </a:p>
        </p:txBody>
      </p:sp>
      <p:sp>
        <p:nvSpPr>
          <p:cNvPr id="17" name="TextBox 17"/>
          <p:cNvSpPr txBox="1"/>
          <p:nvPr/>
        </p:nvSpPr>
        <p:spPr>
          <a:xfrm>
            <a:off x="10037965" y="6800301"/>
            <a:ext cx="5852671" cy="540263"/>
          </a:xfrm>
          <a:prstGeom prst="rect">
            <a:avLst/>
          </a:prstGeom>
        </p:spPr>
        <p:txBody>
          <a:bodyPr lIns="0" tIns="0" rIns="0" bIns="0" rtlCol="0" anchor="t">
            <a:spAutoFit/>
          </a:bodyPr>
          <a:lstStyle/>
          <a:p>
            <a:pPr>
              <a:lnSpc>
                <a:spcPts val="4346"/>
              </a:lnSpc>
            </a:pPr>
            <a:r>
              <a:rPr lang="en-US" sz="3104" dirty="0">
                <a:solidFill>
                  <a:srgbClr val="FFFFFF"/>
                </a:solidFill>
                <a:latin typeface="Roboto Bold"/>
              </a:rPr>
              <a:t>SVM - Random Forest - KNN</a:t>
            </a:r>
          </a:p>
        </p:txBody>
      </p:sp>
      <p:sp>
        <p:nvSpPr>
          <p:cNvPr id="18" name="Freeform 18"/>
          <p:cNvSpPr/>
          <p:nvPr/>
        </p:nvSpPr>
        <p:spPr>
          <a:xfrm flipH="1">
            <a:off x="14755411" y="6588900"/>
            <a:ext cx="1549825" cy="2669400"/>
          </a:xfrm>
          <a:custGeom>
            <a:avLst/>
            <a:gdLst/>
            <a:ahLst/>
            <a:cxnLst/>
            <a:rect l="l" t="t" r="r" b="b"/>
            <a:pathLst>
              <a:path w="1549825" h="2669400">
                <a:moveTo>
                  <a:pt x="1549825" y="0"/>
                </a:moveTo>
                <a:lnTo>
                  <a:pt x="0" y="0"/>
                </a:lnTo>
                <a:lnTo>
                  <a:pt x="0" y="2669400"/>
                </a:lnTo>
                <a:lnTo>
                  <a:pt x="1549825" y="2669400"/>
                </a:lnTo>
                <a:lnTo>
                  <a:pt x="1549825"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9" name="Freeform 19"/>
          <p:cNvSpPr/>
          <p:nvPr/>
        </p:nvSpPr>
        <p:spPr>
          <a:xfrm>
            <a:off x="5143638" y="668487"/>
            <a:ext cx="13325836" cy="7517138"/>
          </a:xfrm>
          <a:custGeom>
            <a:avLst/>
            <a:gdLst/>
            <a:ahLst/>
            <a:cxnLst/>
            <a:rect l="l" t="t" r="r" b="b"/>
            <a:pathLst>
              <a:path w="13325836" h="7517138">
                <a:moveTo>
                  <a:pt x="0" y="0"/>
                </a:moveTo>
                <a:lnTo>
                  <a:pt x="13325835" y="0"/>
                </a:lnTo>
                <a:lnTo>
                  <a:pt x="13325835" y="7517138"/>
                </a:lnTo>
                <a:lnTo>
                  <a:pt x="0" y="7517138"/>
                </a:lnTo>
                <a:lnTo>
                  <a:pt x="0" y="0"/>
                </a:lnTo>
                <a:close/>
              </a:path>
            </a:pathLst>
          </a:custGeom>
          <a:blipFill>
            <a:blip r:embed="rId9">
              <a:extLst>
                <a:ext uri="{96DAC541-7B7A-43D3-8B79-37D633B846F1}">
                  <asvg:svgBlip xmlns:asvg="http://schemas.microsoft.com/office/drawing/2016/SVG/main" r:embed="rId10"/>
                </a:ext>
              </a:extLst>
            </a:blip>
            <a:stretch>
              <a:fillRect l="-60489" t="-6880" r="-33925" b="-40311"/>
            </a:stretch>
          </a:blipFill>
        </p:spPr>
      </p:sp>
      <p:sp>
        <p:nvSpPr>
          <p:cNvPr id="20" name="Freeform 20"/>
          <p:cNvSpPr/>
          <p:nvPr/>
        </p:nvSpPr>
        <p:spPr>
          <a:xfrm>
            <a:off x="17073635" y="2694867"/>
            <a:ext cx="1050770" cy="937813"/>
          </a:xfrm>
          <a:custGeom>
            <a:avLst/>
            <a:gdLst/>
            <a:ahLst/>
            <a:cxnLst/>
            <a:rect l="l" t="t" r="r" b="b"/>
            <a:pathLst>
              <a:path w="1050770" h="937813">
                <a:moveTo>
                  <a:pt x="0" y="0"/>
                </a:moveTo>
                <a:lnTo>
                  <a:pt x="1050770" y="0"/>
                </a:lnTo>
                <a:lnTo>
                  <a:pt x="1050770" y="937813"/>
                </a:lnTo>
                <a:lnTo>
                  <a:pt x="0" y="9378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TextBox 21"/>
          <p:cNvSpPr txBox="1"/>
          <p:nvPr/>
        </p:nvSpPr>
        <p:spPr>
          <a:xfrm>
            <a:off x="1499065" y="7107980"/>
            <a:ext cx="2934154" cy="1066678"/>
          </a:xfrm>
          <a:prstGeom prst="rect">
            <a:avLst/>
          </a:prstGeom>
        </p:spPr>
        <p:txBody>
          <a:bodyPr lIns="0" tIns="0" rIns="0" bIns="0" rtlCol="0" anchor="t">
            <a:spAutoFit/>
          </a:bodyPr>
          <a:lstStyle/>
          <a:p>
            <a:pPr>
              <a:lnSpc>
                <a:spcPts val="4206"/>
              </a:lnSpc>
            </a:pPr>
            <a:r>
              <a:rPr lang="en-US" sz="3004" dirty="0">
                <a:solidFill>
                  <a:srgbClr val="FFFFFF"/>
                </a:solidFill>
                <a:latin typeface="Roboto Bold"/>
              </a:rPr>
              <a:t>Memory occupation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7066" y="2522649"/>
            <a:ext cx="4804529" cy="6596044"/>
            <a:chOff x="0" y="0"/>
            <a:chExt cx="1450781" cy="1991750"/>
          </a:xfrm>
        </p:grpSpPr>
        <p:sp>
          <p:nvSpPr>
            <p:cNvPr id="3" name="Freeform 3"/>
            <p:cNvSpPr/>
            <p:nvPr/>
          </p:nvSpPr>
          <p:spPr>
            <a:xfrm>
              <a:off x="0" y="0"/>
              <a:ext cx="1450782" cy="1991750"/>
            </a:xfrm>
            <a:custGeom>
              <a:avLst/>
              <a:gdLst/>
              <a:ahLst/>
              <a:cxnLst/>
              <a:rect l="l" t="t" r="r" b="b"/>
              <a:pathLst>
                <a:path w="1450782" h="1991750">
                  <a:moveTo>
                    <a:pt x="1326321" y="1991750"/>
                  </a:moveTo>
                  <a:lnTo>
                    <a:pt x="124460" y="1991750"/>
                  </a:lnTo>
                  <a:cubicBezTo>
                    <a:pt x="55880" y="1991750"/>
                    <a:pt x="0" y="1935869"/>
                    <a:pt x="0" y="1867290"/>
                  </a:cubicBezTo>
                  <a:lnTo>
                    <a:pt x="0" y="124460"/>
                  </a:lnTo>
                  <a:cubicBezTo>
                    <a:pt x="0" y="55880"/>
                    <a:pt x="55880" y="0"/>
                    <a:pt x="124460" y="0"/>
                  </a:cubicBezTo>
                  <a:lnTo>
                    <a:pt x="1326322" y="0"/>
                  </a:lnTo>
                  <a:cubicBezTo>
                    <a:pt x="1394902" y="0"/>
                    <a:pt x="1450782" y="55880"/>
                    <a:pt x="1450782" y="124460"/>
                  </a:cubicBezTo>
                  <a:lnTo>
                    <a:pt x="1450782" y="1867290"/>
                  </a:lnTo>
                  <a:cubicBezTo>
                    <a:pt x="1450782" y="1935870"/>
                    <a:pt x="1394902" y="1991750"/>
                    <a:pt x="1326322" y="1991750"/>
                  </a:cubicBezTo>
                  <a:close/>
                </a:path>
              </a:pathLst>
            </a:custGeom>
            <a:solidFill>
              <a:srgbClr val="EFF0F2"/>
            </a:solidFill>
          </p:spPr>
        </p:sp>
      </p:grpSp>
      <p:grpSp>
        <p:nvGrpSpPr>
          <p:cNvPr id="4" name="Group 4"/>
          <p:cNvGrpSpPr/>
          <p:nvPr/>
        </p:nvGrpSpPr>
        <p:grpSpPr>
          <a:xfrm>
            <a:off x="1085255" y="3132180"/>
            <a:ext cx="4128151" cy="4128151"/>
            <a:chOff x="0" y="0"/>
            <a:chExt cx="5504202" cy="5504202"/>
          </a:xfrm>
        </p:grpSpPr>
        <p:grpSp>
          <p:nvGrpSpPr>
            <p:cNvPr id="5" name="Group 5"/>
            <p:cNvGrpSpPr>
              <a:grpSpLocks noChangeAspect="1"/>
            </p:cNvGrpSpPr>
            <p:nvPr/>
          </p:nvGrpSpPr>
          <p:grpSpPr>
            <a:xfrm>
              <a:off x="0" y="0"/>
              <a:ext cx="5504202" cy="5504202"/>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3621BF"/>
              </a:solidFill>
            </p:spPr>
          </p:sp>
          <p:sp>
            <p:nvSpPr>
              <p:cNvPr id="7" name="Freeform 7"/>
              <p:cNvSpPr/>
              <p:nvPr/>
            </p:nvSpPr>
            <p:spPr>
              <a:xfrm>
                <a:off x="-97966" y="0"/>
                <a:ext cx="2737101" cy="2672323"/>
              </a:xfrm>
              <a:custGeom>
                <a:avLst/>
                <a:gdLst/>
                <a:ahLst/>
                <a:cxnLst/>
                <a:rect l="l" t="t" r="r" b="b"/>
                <a:pathLst>
                  <a:path w="2737101" h="2672323">
                    <a:moveTo>
                      <a:pt x="1367966" y="0"/>
                    </a:moveTo>
                    <a:cubicBezTo>
                      <a:pt x="1962622" y="0"/>
                      <a:pt x="2477660" y="412623"/>
                      <a:pt x="2607380" y="992958"/>
                    </a:cubicBezTo>
                    <a:cubicBezTo>
                      <a:pt x="2737101" y="1573293"/>
                      <a:pt x="2446767" y="2165938"/>
                      <a:pt x="1908706" y="2419130"/>
                    </a:cubicBezTo>
                    <a:cubicBezTo>
                      <a:pt x="1370645" y="2672323"/>
                      <a:pt x="728938" y="2518263"/>
                      <a:pt x="364469" y="2048392"/>
                    </a:cubicBezTo>
                    <a:cubicBezTo>
                      <a:pt x="0" y="1578521"/>
                      <a:pt x="10366" y="918662"/>
                      <a:pt x="389414" y="460472"/>
                    </a:cubicBezTo>
                    <a:lnTo>
                      <a:pt x="526411" y="573806"/>
                    </a:lnTo>
                    <a:cubicBezTo>
                      <a:pt x="200430" y="967849"/>
                      <a:pt x="191515" y="1535328"/>
                      <a:pt x="504959" y="1939417"/>
                    </a:cubicBezTo>
                    <a:cubicBezTo>
                      <a:pt x="818402" y="2343506"/>
                      <a:pt x="1370270" y="2475998"/>
                      <a:pt x="1833002" y="2258252"/>
                    </a:cubicBezTo>
                    <a:cubicBezTo>
                      <a:pt x="2295735" y="2040507"/>
                      <a:pt x="2545422" y="1530832"/>
                      <a:pt x="2433862" y="1031744"/>
                    </a:cubicBezTo>
                    <a:cubicBezTo>
                      <a:pt x="2322303" y="532656"/>
                      <a:pt x="1879370" y="177800"/>
                      <a:pt x="1367966" y="177800"/>
                    </a:cubicBezTo>
                    <a:close/>
                  </a:path>
                </a:pathLst>
              </a:custGeom>
              <a:solidFill>
                <a:srgbClr val="F23869"/>
              </a:solidFill>
            </p:spPr>
          </p:sp>
        </p:grpSp>
      </p:grpSp>
      <p:grpSp>
        <p:nvGrpSpPr>
          <p:cNvPr id="8" name="Group 8"/>
          <p:cNvGrpSpPr/>
          <p:nvPr/>
        </p:nvGrpSpPr>
        <p:grpSpPr>
          <a:xfrm>
            <a:off x="1638904" y="3685830"/>
            <a:ext cx="3020853" cy="30208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a:off x="1760902" y="5825434"/>
            <a:ext cx="2776856" cy="0"/>
          </a:xfrm>
          <a:prstGeom prst="line">
            <a:avLst/>
          </a:prstGeom>
          <a:ln w="9525" cap="rnd">
            <a:solidFill>
              <a:srgbClr val="CCCCCC"/>
            </a:solidFill>
            <a:prstDash val="solid"/>
            <a:headEnd type="none" w="sm" len="sm"/>
            <a:tailEnd type="none" w="sm" len="sm"/>
          </a:ln>
        </p:spPr>
      </p:sp>
      <p:sp>
        <p:nvSpPr>
          <p:cNvPr id="11" name="Freeform 11"/>
          <p:cNvSpPr/>
          <p:nvPr/>
        </p:nvSpPr>
        <p:spPr>
          <a:xfrm>
            <a:off x="2570831" y="3764732"/>
            <a:ext cx="1156999" cy="1156999"/>
          </a:xfrm>
          <a:custGeom>
            <a:avLst/>
            <a:gdLst/>
            <a:ahLst/>
            <a:cxnLst/>
            <a:rect l="l" t="t" r="r" b="b"/>
            <a:pathLst>
              <a:path w="1156999" h="1156999">
                <a:moveTo>
                  <a:pt x="0" y="0"/>
                </a:moveTo>
                <a:lnTo>
                  <a:pt x="1156998" y="0"/>
                </a:lnTo>
                <a:lnTo>
                  <a:pt x="1156998" y="1156999"/>
                </a:lnTo>
                <a:lnTo>
                  <a:pt x="0" y="1156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10810" y="923925"/>
            <a:ext cx="9666379" cy="830580"/>
          </a:xfrm>
          <a:prstGeom prst="rect">
            <a:avLst/>
          </a:prstGeom>
        </p:spPr>
        <p:txBody>
          <a:bodyPr lIns="0" tIns="0" rIns="0" bIns="0" rtlCol="0" anchor="t">
            <a:spAutoFit/>
          </a:bodyPr>
          <a:lstStyle/>
          <a:p>
            <a:pPr marL="0" lvl="0" indent="0" algn="ctr">
              <a:lnSpc>
                <a:spcPts val="6719"/>
              </a:lnSpc>
              <a:spcBef>
                <a:spcPct val="0"/>
              </a:spcBef>
            </a:pPr>
            <a:r>
              <a:rPr lang="en-US" sz="4800" dirty="0">
                <a:solidFill>
                  <a:srgbClr val="F23869"/>
                </a:solidFill>
                <a:latin typeface="Roboto Bold"/>
              </a:rPr>
              <a:t>Final Results</a:t>
            </a:r>
          </a:p>
        </p:txBody>
      </p:sp>
      <p:sp>
        <p:nvSpPr>
          <p:cNvPr id="13" name="TextBox 13"/>
          <p:cNvSpPr txBox="1"/>
          <p:nvPr/>
        </p:nvSpPr>
        <p:spPr>
          <a:xfrm>
            <a:off x="2013403" y="4974910"/>
            <a:ext cx="2271854" cy="804956"/>
          </a:xfrm>
          <a:prstGeom prst="rect">
            <a:avLst/>
          </a:prstGeom>
        </p:spPr>
        <p:txBody>
          <a:bodyPr lIns="0" tIns="0" rIns="0" bIns="0" rtlCol="0" anchor="t">
            <a:spAutoFit/>
          </a:bodyPr>
          <a:lstStyle/>
          <a:p>
            <a:pPr algn="ctr">
              <a:lnSpc>
                <a:spcPts val="6557"/>
              </a:lnSpc>
              <a:spcBef>
                <a:spcPct val="0"/>
              </a:spcBef>
            </a:pPr>
            <a:r>
              <a:rPr lang="en-US" sz="4683" dirty="0">
                <a:solidFill>
                  <a:srgbClr val="21118C"/>
                </a:solidFill>
                <a:latin typeface="Roboto"/>
              </a:rPr>
              <a:t>91.34 %</a:t>
            </a:r>
          </a:p>
        </p:txBody>
      </p:sp>
      <p:sp>
        <p:nvSpPr>
          <p:cNvPr id="14" name="TextBox 14"/>
          <p:cNvSpPr txBox="1"/>
          <p:nvPr/>
        </p:nvSpPr>
        <p:spPr>
          <a:xfrm>
            <a:off x="497655" y="7658519"/>
            <a:ext cx="5303351" cy="506491"/>
          </a:xfrm>
          <a:prstGeom prst="rect">
            <a:avLst/>
          </a:prstGeom>
        </p:spPr>
        <p:txBody>
          <a:bodyPr lIns="0" tIns="0" rIns="0" bIns="0" rtlCol="0" anchor="t">
            <a:spAutoFit/>
          </a:bodyPr>
          <a:lstStyle/>
          <a:p>
            <a:pPr marL="0" lvl="0" indent="0" algn="ctr">
              <a:lnSpc>
                <a:spcPts val="4108"/>
              </a:lnSpc>
              <a:spcBef>
                <a:spcPct val="0"/>
              </a:spcBef>
            </a:pPr>
            <a:r>
              <a:rPr lang="en-US" sz="2934" dirty="0">
                <a:solidFill>
                  <a:srgbClr val="110559"/>
                </a:solidFill>
                <a:latin typeface="Inter"/>
              </a:rPr>
              <a:t>CNN test accuracy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1735" y="2462794"/>
            <a:ext cx="4804529" cy="6596044"/>
            <a:chOff x="0" y="0"/>
            <a:chExt cx="1450781" cy="1991750"/>
          </a:xfrm>
        </p:grpSpPr>
        <p:sp>
          <p:nvSpPr>
            <p:cNvPr id="3" name="Freeform 3"/>
            <p:cNvSpPr/>
            <p:nvPr/>
          </p:nvSpPr>
          <p:spPr>
            <a:xfrm>
              <a:off x="0" y="0"/>
              <a:ext cx="1450782" cy="1991750"/>
            </a:xfrm>
            <a:custGeom>
              <a:avLst/>
              <a:gdLst/>
              <a:ahLst/>
              <a:cxnLst/>
              <a:rect l="l" t="t" r="r" b="b"/>
              <a:pathLst>
                <a:path w="1450782" h="1991750">
                  <a:moveTo>
                    <a:pt x="1326321" y="1991750"/>
                  </a:moveTo>
                  <a:lnTo>
                    <a:pt x="124460" y="1991750"/>
                  </a:lnTo>
                  <a:cubicBezTo>
                    <a:pt x="55880" y="1991750"/>
                    <a:pt x="0" y="1935869"/>
                    <a:pt x="0" y="1867290"/>
                  </a:cubicBezTo>
                  <a:lnTo>
                    <a:pt x="0" y="124460"/>
                  </a:lnTo>
                  <a:cubicBezTo>
                    <a:pt x="0" y="55880"/>
                    <a:pt x="55880" y="0"/>
                    <a:pt x="124460" y="0"/>
                  </a:cubicBezTo>
                  <a:lnTo>
                    <a:pt x="1326322" y="0"/>
                  </a:lnTo>
                  <a:cubicBezTo>
                    <a:pt x="1394902" y="0"/>
                    <a:pt x="1450782" y="55880"/>
                    <a:pt x="1450782" y="124460"/>
                  </a:cubicBezTo>
                  <a:lnTo>
                    <a:pt x="1450782" y="1867290"/>
                  </a:lnTo>
                  <a:cubicBezTo>
                    <a:pt x="1450782" y="1935870"/>
                    <a:pt x="1394902" y="1991750"/>
                    <a:pt x="1326322" y="1991750"/>
                  </a:cubicBezTo>
                  <a:close/>
                </a:path>
              </a:pathLst>
            </a:custGeom>
            <a:solidFill>
              <a:srgbClr val="EFF0F2"/>
            </a:solidFill>
          </p:spPr>
        </p:sp>
      </p:grpSp>
      <p:grpSp>
        <p:nvGrpSpPr>
          <p:cNvPr id="4" name="Group 4"/>
          <p:cNvGrpSpPr/>
          <p:nvPr/>
        </p:nvGrpSpPr>
        <p:grpSpPr>
          <a:xfrm>
            <a:off x="7079924" y="3072326"/>
            <a:ext cx="4128151" cy="4128151"/>
            <a:chOff x="0" y="0"/>
            <a:chExt cx="5504202" cy="5504202"/>
          </a:xfrm>
        </p:grpSpPr>
        <p:grpSp>
          <p:nvGrpSpPr>
            <p:cNvPr id="5" name="Group 5"/>
            <p:cNvGrpSpPr>
              <a:grpSpLocks noChangeAspect="1"/>
            </p:cNvGrpSpPr>
            <p:nvPr/>
          </p:nvGrpSpPr>
          <p:grpSpPr>
            <a:xfrm>
              <a:off x="0" y="0"/>
              <a:ext cx="5504202" cy="5504202"/>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3621BF"/>
              </a:solidFill>
            </p:spPr>
          </p:sp>
          <p:sp>
            <p:nvSpPr>
              <p:cNvPr id="7" name="Freeform 7"/>
              <p:cNvSpPr/>
              <p:nvPr/>
            </p:nvSpPr>
            <p:spPr>
              <a:xfrm>
                <a:off x="-97966" y="0"/>
                <a:ext cx="2737101" cy="2672323"/>
              </a:xfrm>
              <a:custGeom>
                <a:avLst/>
                <a:gdLst/>
                <a:ahLst/>
                <a:cxnLst/>
                <a:rect l="l" t="t" r="r" b="b"/>
                <a:pathLst>
                  <a:path w="2737101" h="2672323">
                    <a:moveTo>
                      <a:pt x="1367966" y="0"/>
                    </a:moveTo>
                    <a:cubicBezTo>
                      <a:pt x="1962622" y="0"/>
                      <a:pt x="2477660" y="412623"/>
                      <a:pt x="2607380" y="992958"/>
                    </a:cubicBezTo>
                    <a:cubicBezTo>
                      <a:pt x="2737101" y="1573293"/>
                      <a:pt x="2446767" y="2165938"/>
                      <a:pt x="1908706" y="2419130"/>
                    </a:cubicBezTo>
                    <a:cubicBezTo>
                      <a:pt x="1370645" y="2672323"/>
                      <a:pt x="728938" y="2518263"/>
                      <a:pt x="364469" y="2048392"/>
                    </a:cubicBezTo>
                    <a:cubicBezTo>
                      <a:pt x="0" y="1578521"/>
                      <a:pt x="10366" y="918662"/>
                      <a:pt x="389414" y="460472"/>
                    </a:cubicBezTo>
                    <a:lnTo>
                      <a:pt x="526411" y="573806"/>
                    </a:lnTo>
                    <a:cubicBezTo>
                      <a:pt x="200430" y="967849"/>
                      <a:pt x="191515" y="1535328"/>
                      <a:pt x="504959" y="1939417"/>
                    </a:cubicBezTo>
                    <a:cubicBezTo>
                      <a:pt x="818402" y="2343506"/>
                      <a:pt x="1370270" y="2475998"/>
                      <a:pt x="1833002" y="2258252"/>
                    </a:cubicBezTo>
                    <a:cubicBezTo>
                      <a:pt x="2295735" y="2040507"/>
                      <a:pt x="2545422" y="1530832"/>
                      <a:pt x="2433862" y="1031744"/>
                    </a:cubicBezTo>
                    <a:cubicBezTo>
                      <a:pt x="2322303" y="532656"/>
                      <a:pt x="1879370" y="177800"/>
                      <a:pt x="1367966" y="177800"/>
                    </a:cubicBezTo>
                    <a:close/>
                  </a:path>
                </a:pathLst>
              </a:custGeom>
              <a:solidFill>
                <a:srgbClr val="F23869"/>
              </a:solidFill>
            </p:spPr>
          </p:sp>
        </p:grpSp>
      </p:grpSp>
      <p:grpSp>
        <p:nvGrpSpPr>
          <p:cNvPr id="8" name="Group 8"/>
          <p:cNvGrpSpPr/>
          <p:nvPr/>
        </p:nvGrpSpPr>
        <p:grpSpPr>
          <a:xfrm>
            <a:off x="7633574" y="3625975"/>
            <a:ext cx="3020853" cy="30208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a:off x="7755572" y="5765579"/>
            <a:ext cx="2776856" cy="0"/>
          </a:xfrm>
          <a:prstGeom prst="line">
            <a:avLst/>
          </a:prstGeom>
          <a:ln w="9525" cap="rnd">
            <a:solidFill>
              <a:srgbClr val="CCCCCC"/>
            </a:solidFill>
            <a:prstDash val="solid"/>
            <a:headEnd type="none" w="sm" len="sm"/>
            <a:tailEnd type="none" w="sm" len="sm"/>
          </a:ln>
        </p:spPr>
      </p:sp>
      <p:grpSp>
        <p:nvGrpSpPr>
          <p:cNvPr id="11" name="Group 11"/>
          <p:cNvGrpSpPr/>
          <p:nvPr/>
        </p:nvGrpSpPr>
        <p:grpSpPr>
          <a:xfrm>
            <a:off x="747066" y="2522649"/>
            <a:ext cx="4804529" cy="6596044"/>
            <a:chOff x="0" y="0"/>
            <a:chExt cx="1450781" cy="1991750"/>
          </a:xfrm>
        </p:grpSpPr>
        <p:sp>
          <p:nvSpPr>
            <p:cNvPr id="12" name="Freeform 12"/>
            <p:cNvSpPr/>
            <p:nvPr/>
          </p:nvSpPr>
          <p:spPr>
            <a:xfrm>
              <a:off x="0" y="0"/>
              <a:ext cx="1450782" cy="1991750"/>
            </a:xfrm>
            <a:custGeom>
              <a:avLst/>
              <a:gdLst/>
              <a:ahLst/>
              <a:cxnLst/>
              <a:rect l="l" t="t" r="r" b="b"/>
              <a:pathLst>
                <a:path w="1450782" h="1991750">
                  <a:moveTo>
                    <a:pt x="1326321" y="1991750"/>
                  </a:moveTo>
                  <a:lnTo>
                    <a:pt x="124460" y="1991750"/>
                  </a:lnTo>
                  <a:cubicBezTo>
                    <a:pt x="55880" y="1991750"/>
                    <a:pt x="0" y="1935869"/>
                    <a:pt x="0" y="1867290"/>
                  </a:cubicBezTo>
                  <a:lnTo>
                    <a:pt x="0" y="124460"/>
                  </a:lnTo>
                  <a:cubicBezTo>
                    <a:pt x="0" y="55880"/>
                    <a:pt x="55880" y="0"/>
                    <a:pt x="124460" y="0"/>
                  </a:cubicBezTo>
                  <a:lnTo>
                    <a:pt x="1326322" y="0"/>
                  </a:lnTo>
                  <a:cubicBezTo>
                    <a:pt x="1394902" y="0"/>
                    <a:pt x="1450782" y="55880"/>
                    <a:pt x="1450782" y="124460"/>
                  </a:cubicBezTo>
                  <a:lnTo>
                    <a:pt x="1450782" y="1867290"/>
                  </a:lnTo>
                  <a:cubicBezTo>
                    <a:pt x="1450782" y="1935870"/>
                    <a:pt x="1394902" y="1991750"/>
                    <a:pt x="1326322" y="1991750"/>
                  </a:cubicBezTo>
                  <a:close/>
                </a:path>
              </a:pathLst>
            </a:custGeom>
            <a:solidFill>
              <a:srgbClr val="EFF0F2"/>
            </a:solidFill>
          </p:spPr>
        </p:sp>
      </p:grpSp>
      <p:grpSp>
        <p:nvGrpSpPr>
          <p:cNvPr id="13" name="Group 13"/>
          <p:cNvGrpSpPr/>
          <p:nvPr/>
        </p:nvGrpSpPr>
        <p:grpSpPr>
          <a:xfrm>
            <a:off x="1085255" y="3132180"/>
            <a:ext cx="4128151" cy="4128151"/>
            <a:chOff x="0" y="0"/>
            <a:chExt cx="5504202" cy="5504202"/>
          </a:xfrm>
        </p:grpSpPr>
        <p:grpSp>
          <p:nvGrpSpPr>
            <p:cNvPr id="14" name="Group 14"/>
            <p:cNvGrpSpPr>
              <a:grpSpLocks noChangeAspect="1"/>
            </p:cNvGrpSpPr>
            <p:nvPr/>
          </p:nvGrpSpPr>
          <p:grpSpPr>
            <a:xfrm>
              <a:off x="0" y="0"/>
              <a:ext cx="5504202" cy="5504202"/>
              <a:chOff x="0" y="0"/>
              <a:chExt cx="2540000" cy="2540000"/>
            </a:xfrm>
          </p:grpSpPr>
          <p:sp>
            <p:nvSpPr>
              <p:cNvPr id="15" name="Freeform 1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3621BF"/>
              </a:solidFill>
            </p:spPr>
          </p:sp>
          <p:sp>
            <p:nvSpPr>
              <p:cNvPr id="16" name="Freeform 16"/>
              <p:cNvSpPr/>
              <p:nvPr/>
            </p:nvSpPr>
            <p:spPr>
              <a:xfrm>
                <a:off x="-97966" y="0"/>
                <a:ext cx="2737101" cy="2672323"/>
              </a:xfrm>
              <a:custGeom>
                <a:avLst/>
                <a:gdLst/>
                <a:ahLst/>
                <a:cxnLst/>
                <a:rect l="l" t="t" r="r" b="b"/>
                <a:pathLst>
                  <a:path w="2737101" h="2672323">
                    <a:moveTo>
                      <a:pt x="1367966" y="0"/>
                    </a:moveTo>
                    <a:cubicBezTo>
                      <a:pt x="1962622" y="0"/>
                      <a:pt x="2477660" y="412623"/>
                      <a:pt x="2607380" y="992958"/>
                    </a:cubicBezTo>
                    <a:cubicBezTo>
                      <a:pt x="2737101" y="1573293"/>
                      <a:pt x="2446767" y="2165938"/>
                      <a:pt x="1908706" y="2419130"/>
                    </a:cubicBezTo>
                    <a:cubicBezTo>
                      <a:pt x="1370645" y="2672323"/>
                      <a:pt x="728938" y="2518263"/>
                      <a:pt x="364469" y="2048392"/>
                    </a:cubicBezTo>
                    <a:cubicBezTo>
                      <a:pt x="0" y="1578521"/>
                      <a:pt x="10366" y="918662"/>
                      <a:pt x="389414" y="460472"/>
                    </a:cubicBezTo>
                    <a:lnTo>
                      <a:pt x="526411" y="573806"/>
                    </a:lnTo>
                    <a:cubicBezTo>
                      <a:pt x="200430" y="967849"/>
                      <a:pt x="191515" y="1535328"/>
                      <a:pt x="504959" y="1939417"/>
                    </a:cubicBezTo>
                    <a:cubicBezTo>
                      <a:pt x="818402" y="2343506"/>
                      <a:pt x="1370270" y="2475998"/>
                      <a:pt x="1833002" y="2258252"/>
                    </a:cubicBezTo>
                    <a:cubicBezTo>
                      <a:pt x="2295735" y="2040507"/>
                      <a:pt x="2545422" y="1530832"/>
                      <a:pt x="2433862" y="1031744"/>
                    </a:cubicBezTo>
                    <a:cubicBezTo>
                      <a:pt x="2322303" y="532656"/>
                      <a:pt x="1879370" y="177800"/>
                      <a:pt x="1367966" y="177800"/>
                    </a:cubicBezTo>
                    <a:close/>
                  </a:path>
                </a:pathLst>
              </a:custGeom>
              <a:solidFill>
                <a:srgbClr val="F23869"/>
              </a:solidFill>
            </p:spPr>
          </p:sp>
        </p:grpSp>
      </p:grpSp>
      <p:grpSp>
        <p:nvGrpSpPr>
          <p:cNvPr id="17" name="Group 17"/>
          <p:cNvGrpSpPr/>
          <p:nvPr/>
        </p:nvGrpSpPr>
        <p:grpSpPr>
          <a:xfrm>
            <a:off x="1638904" y="3685830"/>
            <a:ext cx="3020853" cy="302085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9" name="AutoShape 19"/>
          <p:cNvSpPr/>
          <p:nvPr/>
        </p:nvSpPr>
        <p:spPr>
          <a:xfrm>
            <a:off x="1760902" y="5825434"/>
            <a:ext cx="2776856" cy="0"/>
          </a:xfrm>
          <a:prstGeom prst="line">
            <a:avLst/>
          </a:prstGeom>
          <a:ln w="9525" cap="rnd">
            <a:solidFill>
              <a:srgbClr val="CCCCCC"/>
            </a:solidFill>
            <a:prstDash val="solid"/>
            <a:headEnd type="none" w="sm" len="sm"/>
            <a:tailEnd type="none" w="sm" len="sm"/>
          </a:ln>
        </p:spPr>
      </p:sp>
      <p:sp>
        <p:nvSpPr>
          <p:cNvPr id="20" name="Freeform 20"/>
          <p:cNvSpPr/>
          <p:nvPr/>
        </p:nvSpPr>
        <p:spPr>
          <a:xfrm>
            <a:off x="2570831" y="3764732"/>
            <a:ext cx="1156999" cy="1156999"/>
          </a:xfrm>
          <a:custGeom>
            <a:avLst/>
            <a:gdLst/>
            <a:ahLst/>
            <a:cxnLst/>
            <a:rect l="l" t="t" r="r" b="b"/>
            <a:pathLst>
              <a:path w="1156999" h="1156999">
                <a:moveTo>
                  <a:pt x="0" y="0"/>
                </a:moveTo>
                <a:lnTo>
                  <a:pt x="1156998" y="0"/>
                </a:lnTo>
                <a:lnTo>
                  <a:pt x="1156998" y="1156999"/>
                </a:lnTo>
                <a:lnTo>
                  <a:pt x="0" y="1156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8470498" y="3764732"/>
            <a:ext cx="1347003" cy="935813"/>
          </a:xfrm>
          <a:custGeom>
            <a:avLst/>
            <a:gdLst/>
            <a:ahLst/>
            <a:cxnLst/>
            <a:rect l="l" t="t" r="r" b="b"/>
            <a:pathLst>
              <a:path w="1347003" h="935813">
                <a:moveTo>
                  <a:pt x="0" y="0"/>
                </a:moveTo>
                <a:lnTo>
                  <a:pt x="1347004" y="0"/>
                </a:lnTo>
                <a:lnTo>
                  <a:pt x="1347004" y="935813"/>
                </a:lnTo>
                <a:lnTo>
                  <a:pt x="0" y="935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8008073" y="4915055"/>
            <a:ext cx="2271854" cy="804956"/>
          </a:xfrm>
          <a:prstGeom prst="rect">
            <a:avLst/>
          </a:prstGeom>
        </p:spPr>
        <p:txBody>
          <a:bodyPr lIns="0" tIns="0" rIns="0" bIns="0" rtlCol="0" anchor="t">
            <a:spAutoFit/>
          </a:bodyPr>
          <a:lstStyle/>
          <a:p>
            <a:pPr algn="ctr">
              <a:lnSpc>
                <a:spcPts val="6557"/>
              </a:lnSpc>
              <a:spcBef>
                <a:spcPct val="0"/>
              </a:spcBef>
            </a:pPr>
            <a:r>
              <a:rPr lang="en-US" sz="4683" dirty="0">
                <a:solidFill>
                  <a:srgbClr val="21118C"/>
                </a:solidFill>
                <a:latin typeface="Roboto"/>
              </a:rPr>
              <a:t>87.15 %</a:t>
            </a:r>
          </a:p>
        </p:txBody>
      </p:sp>
      <p:sp>
        <p:nvSpPr>
          <p:cNvPr id="23" name="TextBox 23"/>
          <p:cNvSpPr txBox="1"/>
          <p:nvPr/>
        </p:nvSpPr>
        <p:spPr>
          <a:xfrm>
            <a:off x="7079924" y="7401344"/>
            <a:ext cx="4128151" cy="1020841"/>
          </a:xfrm>
          <a:prstGeom prst="rect">
            <a:avLst/>
          </a:prstGeom>
        </p:spPr>
        <p:txBody>
          <a:bodyPr lIns="0" tIns="0" rIns="0" bIns="0" rtlCol="0" anchor="t">
            <a:spAutoFit/>
          </a:bodyPr>
          <a:lstStyle/>
          <a:p>
            <a:pPr algn="ctr">
              <a:lnSpc>
                <a:spcPts val="4108"/>
              </a:lnSpc>
            </a:pPr>
            <a:r>
              <a:rPr lang="en-US" sz="2934" dirty="0">
                <a:solidFill>
                  <a:srgbClr val="110559"/>
                </a:solidFill>
                <a:latin typeface="Inter"/>
              </a:rPr>
              <a:t>Quantized CNN </a:t>
            </a:r>
          </a:p>
          <a:p>
            <a:pPr marL="0" lvl="0" indent="0" algn="ctr">
              <a:lnSpc>
                <a:spcPts val="4108"/>
              </a:lnSpc>
              <a:spcBef>
                <a:spcPct val="0"/>
              </a:spcBef>
            </a:pPr>
            <a:r>
              <a:rPr lang="en-US" sz="2934" dirty="0">
                <a:solidFill>
                  <a:srgbClr val="110559"/>
                </a:solidFill>
                <a:latin typeface="Inter"/>
              </a:rPr>
              <a:t>test accuracy</a:t>
            </a:r>
          </a:p>
        </p:txBody>
      </p:sp>
      <p:sp>
        <p:nvSpPr>
          <p:cNvPr id="24" name="TextBox 24"/>
          <p:cNvSpPr txBox="1"/>
          <p:nvPr/>
        </p:nvSpPr>
        <p:spPr>
          <a:xfrm>
            <a:off x="4310810" y="923925"/>
            <a:ext cx="9666379" cy="830580"/>
          </a:xfrm>
          <a:prstGeom prst="rect">
            <a:avLst/>
          </a:prstGeom>
        </p:spPr>
        <p:txBody>
          <a:bodyPr lIns="0" tIns="0" rIns="0" bIns="0" rtlCol="0" anchor="t">
            <a:spAutoFit/>
          </a:bodyPr>
          <a:lstStyle/>
          <a:p>
            <a:pPr marL="0" lvl="0" indent="0" algn="ctr">
              <a:lnSpc>
                <a:spcPts val="6719"/>
              </a:lnSpc>
              <a:spcBef>
                <a:spcPct val="0"/>
              </a:spcBef>
            </a:pPr>
            <a:r>
              <a:rPr lang="en-US" sz="4800" dirty="0">
                <a:solidFill>
                  <a:srgbClr val="F23869"/>
                </a:solidFill>
                <a:latin typeface="Roboto Bold"/>
              </a:rPr>
              <a:t>Final Results</a:t>
            </a:r>
          </a:p>
        </p:txBody>
      </p:sp>
      <p:sp>
        <p:nvSpPr>
          <p:cNvPr id="25" name="TextBox 25"/>
          <p:cNvSpPr txBox="1"/>
          <p:nvPr/>
        </p:nvSpPr>
        <p:spPr>
          <a:xfrm>
            <a:off x="2013403" y="4974910"/>
            <a:ext cx="2271854" cy="804956"/>
          </a:xfrm>
          <a:prstGeom prst="rect">
            <a:avLst/>
          </a:prstGeom>
        </p:spPr>
        <p:txBody>
          <a:bodyPr lIns="0" tIns="0" rIns="0" bIns="0" rtlCol="0" anchor="t">
            <a:spAutoFit/>
          </a:bodyPr>
          <a:lstStyle/>
          <a:p>
            <a:pPr algn="ctr">
              <a:lnSpc>
                <a:spcPts val="6557"/>
              </a:lnSpc>
              <a:spcBef>
                <a:spcPct val="0"/>
              </a:spcBef>
            </a:pPr>
            <a:r>
              <a:rPr lang="en-US" sz="4683" dirty="0">
                <a:solidFill>
                  <a:srgbClr val="21118C"/>
                </a:solidFill>
                <a:latin typeface="Roboto"/>
              </a:rPr>
              <a:t>91.34 %</a:t>
            </a:r>
          </a:p>
        </p:txBody>
      </p:sp>
      <p:sp>
        <p:nvSpPr>
          <p:cNvPr id="26" name="TextBox 26"/>
          <p:cNvSpPr txBox="1"/>
          <p:nvPr/>
        </p:nvSpPr>
        <p:spPr>
          <a:xfrm>
            <a:off x="497655" y="7658519"/>
            <a:ext cx="5303351" cy="506491"/>
          </a:xfrm>
          <a:prstGeom prst="rect">
            <a:avLst/>
          </a:prstGeom>
        </p:spPr>
        <p:txBody>
          <a:bodyPr lIns="0" tIns="0" rIns="0" bIns="0" rtlCol="0" anchor="t">
            <a:spAutoFit/>
          </a:bodyPr>
          <a:lstStyle/>
          <a:p>
            <a:pPr marL="0" lvl="0" indent="0" algn="ctr">
              <a:lnSpc>
                <a:spcPts val="4108"/>
              </a:lnSpc>
              <a:spcBef>
                <a:spcPct val="0"/>
              </a:spcBef>
            </a:pPr>
            <a:r>
              <a:rPr lang="en-US" sz="2934" dirty="0">
                <a:solidFill>
                  <a:srgbClr val="110559"/>
                </a:solidFill>
                <a:latin typeface="Inter"/>
              </a:rPr>
              <a:t>CNN test accuracy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1735" y="2462794"/>
            <a:ext cx="4804529" cy="6596044"/>
            <a:chOff x="0" y="0"/>
            <a:chExt cx="1450781" cy="1991750"/>
          </a:xfrm>
        </p:grpSpPr>
        <p:sp>
          <p:nvSpPr>
            <p:cNvPr id="3" name="Freeform 3"/>
            <p:cNvSpPr/>
            <p:nvPr/>
          </p:nvSpPr>
          <p:spPr>
            <a:xfrm>
              <a:off x="0" y="0"/>
              <a:ext cx="1450782" cy="1991750"/>
            </a:xfrm>
            <a:custGeom>
              <a:avLst/>
              <a:gdLst/>
              <a:ahLst/>
              <a:cxnLst/>
              <a:rect l="l" t="t" r="r" b="b"/>
              <a:pathLst>
                <a:path w="1450782" h="1991750">
                  <a:moveTo>
                    <a:pt x="1326321" y="1991750"/>
                  </a:moveTo>
                  <a:lnTo>
                    <a:pt x="124460" y="1991750"/>
                  </a:lnTo>
                  <a:cubicBezTo>
                    <a:pt x="55880" y="1991750"/>
                    <a:pt x="0" y="1935869"/>
                    <a:pt x="0" y="1867290"/>
                  </a:cubicBezTo>
                  <a:lnTo>
                    <a:pt x="0" y="124460"/>
                  </a:lnTo>
                  <a:cubicBezTo>
                    <a:pt x="0" y="55880"/>
                    <a:pt x="55880" y="0"/>
                    <a:pt x="124460" y="0"/>
                  </a:cubicBezTo>
                  <a:lnTo>
                    <a:pt x="1326322" y="0"/>
                  </a:lnTo>
                  <a:cubicBezTo>
                    <a:pt x="1394902" y="0"/>
                    <a:pt x="1450782" y="55880"/>
                    <a:pt x="1450782" y="124460"/>
                  </a:cubicBezTo>
                  <a:lnTo>
                    <a:pt x="1450782" y="1867290"/>
                  </a:lnTo>
                  <a:cubicBezTo>
                    <a:pt x="1450782" y="1935870"/>
                    <a:pt x="1394902" y="1991750"/>
                    <a:pt x="1326322" y="1991750"/>
                  </a:cubicBezTo>
                  <a:close/>
                </a:path>
              </a:pathLst>
            </a:custGeom>
            <a:solidFill>
              <a:srgbClr val="EFF0F2"/>
            </a:solidFill>
          </p:spPr>
        </p:sp>
      </p:grpSp>
      <p:grpSp>
        <p:nvGrpSpPr>
          <p:cNvPr id="4" name="Group 4"/>
          <p:cNvGrpSpPr/>
          <p:nvPr/>
        </p:nvGrpSpPr>
        <p:grpSpPr>
          <a:xfrm>
            <a:off x="12740411" y="2522649"/>
            <a:ext cx="4804529" cy="6596044"/>
            <a:chOff x="0" y="0"/>
            <a:chExt cx="1450781" cy="1991750"/>
          </a:xfrm>
        </p:grpSpPr>
        <p:sp>
          <p:nvSpPr>
            <p:cNvPr id="5" name="Freeform 5"/>
            <p:cNvSpPr/>
            <p:nvPr/>
          </p:nvSpPr>
          <p:spPr>
            <a:xfrm>
              <a:off x="0" y="0"/>
              <a:ext cx="1450782" cy="1991750"/>
            </a:xfrm>
            <a:custGeom>
              <a:avLst/>
              <a:gdLst/>
              <a:ahLst/>
              <a:cxnLst/>
              <a:rect l="l" t="t" r="r" b="b"/>
              <a:pathLst>
                <a:path w="1450782" h="1991750">
                  <a:moveTo>
                    <a:pt x="1326321" y="1991750"/>
                  </a:moveTo>
                  <a:lnTo>
                    <a:pt x="124460" y="1991750"/>
                  </a:lnTo>
                  <a:cubicBezTo>
                    <a:pt x="55880" y="1991750"/>
                    <a:pt x="0" y="1935869"/>
                    <a:pt x="0" y="1867290"/>
                  </a:cubicBezTo>
                  <a:lnTo>
                    <a:pt x="0" y="124460"/>
                  </a:lnTo>
                  <a:cubicBezTo>
                    <a:pt x="0" y="55880"/>
                    <a:pt x="55880" y="0"/>
                    <a:pt x="124460" y="0"/>
                  </a:cubicBezTo>
                  <a:lnTo>
                    <a:pt x="1326322" y="0"/>
                  </a:lnTo>
                  <a:cubicBezTo>
                    <a:pt x="1394902" y="0"/>
                    <a:pt x="1450782" y="55880"/>
                    <a:pt x="1450782" y="124460"/>
                  </a:cubicBezTo>
                  <a:lnTo>
                    <a:pt x="1450782" y="1867290"/>
                  </a:lnTo>
                  <a:cubicBezTo>
                    <a:pt x="1450782" y="1935870"/>
                    <a:pt x="1394902" y="1991750"/>
                    <a:pt x="1326322" y="1991750"/>
                  </a:cubicBezTo>
                  <a:close/>
                </a:path>
              </a:pathLst>
            </a:custGeom>
            <a:solidFill>
              <a:srgbClr val="EFF0F2"/>
            </a:solidFill>
          </p:spPr>
        </p:sp>
      </p:grpSp>
      <p:grpSp>
        <p:nvGrpSpPr>
          <p:cNvPr id="6" name="Group 6"/>
          <p:cNvGrpSpPr/>
          <p:nvPr/>
        </p:nvGrpSpPr>
        <p:grpSpPr>
          <a:xfrm>
            <a:off x="7079924" y="3072326"/>
            <a:ext cx="4128151" cy="4128151"/>
            <a:chOff x="0" y="0"/>
            <a:chExt cx="5504202" cy="5504202"/>
          </a:xfrm>
        </p:grpSpPr>
        <p:grpSp>
          <p:nvGrpSpPr>
            <p:cNvPr id="7" name="Group 7"/>
            <p:cNvGrpSpPr>
              <a:grpSpLocks noChangeAspect="1"/>
            </p:cNvGrpSpPr>
            <p:nvPr/>
          </p:nvGrpSpPr>
          <p:grpSpPr>
            <a:xfrm>
              <a:off x="0" y="0"/>
              <a:ext cx="5504202" cy="5504202"/>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3621BF"/>
              </a:solidFill>
            </p:spPr>
          </p:sp>
          <p:sp>
            <p:nvSpPr>
              <p:cNvPr id="9" name="Freeform 9"/>
              <p:cNvSpPr/>
              <p:nvPr/>
            </p:nvSpPr>
            <p:spPr>
              <a:xfrm>
                <a:off x="-97966" y="0"/>
                <a:ext cx="2737101" cy="2672323"/>
              </a:xfrm>
              <a:custGeom>
                <a:avLst/>
                <a:gdLst/>
                <a:ahLst/>
                <a:cxnLst/>
                <a:rect l="l" t="t" r="r" b="b"/>
                <a:pathLst>
                  <a:path w="2737101" h="2672323">
                    <a:moveTo>
                      <a:pt x="1367966" y="0"/>
                    </a:moveTo>
                    <a:cubicBezTo>
                      <a:pt x="1962622" y="0"/>
                      <a:pt x="2477660" y="412623"/>
                      <a:pt x="2607380" y="992958"/>
                    </a:cubicBezTo>
                    <a:cubicBezTo>
                      <a:pt x="2737101" y="1573293"/>
                      <a:pt x="2446767" y="2165938"/>
                      <a:pt x="1908706" y="2419130"/>
                    </a:cubicBezTo>
                    <a:cubicBezTo>
                      <a:pt x="1370645" y="2672323"/>
                      <a:pt x="728938" y="2518263"/>
                      <a:pt x="364469" y="2048392"/>
                    </a:cubicBezTo>
                    <a:cubicBezTo>
                      <a:pt x="0" y="1578521"/>
                      <a:pt x="10366" y="918662"/>
                      <a:pt x="389414" y="460472"/>
                    </a:cubicBezTo>
                    <a:lnTo>
                      <a:pt x="526411" y="573806"/>
                    </a:lnTo>
                    <a:cubicBezTo>
                      <a:pt x="200430" y="967849"/>
                      <a:pt x="191515" y="1535328"/>
                      <a:pt x="504959" y="1939417"/>
                    </a:cubicBezTo>
                    <a:cubicBezTo>
                      <a:pt x="818402" y="2343506"/>
                      <a:pt x="1370270" y="2475998"/>
                      <a:pt x="1833002" y="2258252"/>
                    </a:cubicBezTo>
                    <a:cubicBezTo>
                      <a:pt x="2295735" y="2040507"/>
                      <a:pt x="2545422" y="1530832"/>
                      <a:pt x="2433862" y="1031744"/>
                    </a:cubicBezTo>
                    <a:cubicBezTo>
                      <a:pt x="2322303" y="532656"/>
                      <a:pt x="1879370" y="177800"/>
                      <a:pt x="1367966" y="177800"/>
                    </a:cubicBezTo>
                    <a:close/>
                  </a:path>
                </a:pathLst>
              </a:custGeom>
              <a:solidFill>
                <a:srgbClr val="F23869"/>
              </a:solidFill>
            </p:spPr>
          </p:sp>
        </p:grpSp>
      </p:grpSp>
      <p:grpSp>
        <p:nvGrpSpPr>
          <p:cNvPr id="10" name="Group 10"/>
          <p:cNvGrpSpPr/>
          <p:nvPr/>
        </p:nvGrpSpPr>
        <p:grpSpPr>
          <a:xfrm>
            <a:off x="13078600" y="3113130"/>
            <a:ext cx="4128151" cy="4128151"/>
            <a:chOff x="0" y="0"/>
            <a:chExt cx="5504202" cy="5504202"/>
          </a:xfrm>
        </p:grpSpPr>
        <p:grpSp>
          <p:nvGrpSpPr>
            <p:cNvPr id="11" name="Group 11"/>
            <p:cNvGrpSpPr>
              <a:grpSpLocks noChangeAspect="1"/>
            </p:cNvGrpSpPr>
            <p:nvPr/>
          </p:nvGrpSpPr>
          <p:grpSpPr>
            <a:xfrm>
              <a:off x="0" y="0"/>
              <a:ext cx="5504202" cy="5504202"/>
              <a:chOff x="0" y="0"/>
              <a:chExt cx="2540000" cy="2540000"/>
            </a:xfrm>
          </p:grpSpPr>
          <p:sp>
            <p:nvSpPr>
              <p:cNvPr id="12" name="Freeform 1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3621BF"/>
              </a:solidFill>
            </p:spPr>
          </p:sp>
          <p:sp>
            <p:nvSpPr>
              <p:cNvPr id="13" name="Freeform 13"/>
              <p:cNvSpPr/>
              <p:nvPr/>
            </p:nvSpPr>
            <p:spPr>
              <a:xfrm>
                <a:off x="-132340" y="0"/>
                <a:ext cx="2728355" cy="2640259"/>
              </a:xfrm>
              <a:custGeom>
                <a:avLst/>
                <a:gdLst/>
                <a:ahLst/>
                <a:cxnLst/>
                <a:rect l="l" t="t" r="r" b="b"/>
                <a:pathLst>
                  <a:path w="2728355" h="2640259">
                    <a:moveTo>
                      <a:pt x="1402340" y="0"/>
                    </a:moveTo>
                    <a:cubicBezTo>
                      <a:pt x="2057441" y="0"/>
                      <a:pt x="2605053" y="498289"/>
                      <a:pt x="2666704" y="1150482"/>
                    </a:cubicBezTo>
                    <a:cubicBezTo>
                      <a:pt x="2728354" y="1802676"/>
                      <a:pt x="2283812" y="2394751"/>
                      <a:pt x="1640314" y="2517505"/>
                    </a:cubicBezTo>
                    <a:cubicBezTo>
                      <a:pt x="996817" y="2640259"/>
                      <a:pt x="365534" y="2253408"/>
                      <a:pt x="182767" y="1624319"/>
                    </a:cubicBezTo>
                    <a:cubicBezTo>
                      <a:pt x="0" y="995229"/>
                      <a:pt x="325724" y="330343"/>
                      <a:pt x="934822" y="89184"/>
                    </a:cubicBezTo>
                    <a:lnTo>
                      <a:pt x="1000274" y="254498"/>
                    </a:lnTo>
                    <a:cubicBezTo>
                      <a:pt x="476450" y="461895"/>
                      <a:pt x="196327" y="1033697"/>
                      <a:pt x="353507" y="1574714"/>
                    </a:cubicBezTo>
                    <a:cubicBezTo>
                      <a:pt x="510687" y="2115731"/>
                      <a:pt x="1053590" y="2448422"/>
                      <a:pt x="1606998" y="2342854"/>
                    </a:cubicBezTo>
                    <a:cubicBezTo>
                      <a:pt x="2160406" y="2237286"/>
                      <a:pt x="2542712" y="1728102"/>
                      <a:pt x="2489693" y="1167215"/>
                    </a:cubicBezTo>
                    <a:cubicBezTo>
                      <a:pt x="2436673" y="606328"/>
                      <a:pt x="1965727" y="177800"/>
                      <a:pt x="1402340" y="177800"/>
                    </a:cubicBezTo>
                    <a:close/>
                  </a:path>
                </a:pathLst>
              </a:custGeom>
              <a:solidFill>
                <a:srgbClr val="F23869"/>
              </a:solidFill>
            </p:spPr>
          </p:sp>
        </p:grpSp>
      </p:grpSp>
      <p:grpSp>
        <p:nvGrpSpPr>
          <p:cNvPr id="14" name="Group 14"/>
          <p:cNvGrpSpPr/>
          <p:nvPr/>
        </p:nvGrpSpPr>
        <p:grpSpPr>
          <a:xfrm>
            <a:off x="7633574" y="3625975"/>
            <a:ext cx="3020853" cy="302085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6" name="Group 16"/>
          <p:cNvGrpSpPr/>
          <p:nvPr/>
        </p:nvGrpSpPr>
        <p:grpSpPr>
          <a:xfrm>
            <a:off x="13632249" y="3666780"/>
            <a:ext cx="3020853" cy="302085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8" name="AutoShape 18"/>
          <p:cNvSpPr/>
          <p:nvPr/>
        </p:nvSpPr>
        <p:spPr>
          <a:xfrm>
            <a:off x="7755572" y="5765579"/>
            <a:ext cx="2776856" cy="0"/>
          </a:xfrm>
          <a:prstGeom prst="line">
            <a:avLst/>
          </a:prstGeom>
          <a:ln w="9525" cap="rnd">
            <a:solidFill>
              <a:srgbClr val="CCCCCC"/>
            </a:solidFill>
            <a:prstDash val="solid"/>
            <a:headEnd type="none" w="sm" len="sm"/>
            <a:tailEnd type="none" w="sm" len="sm"/>
          </a:ln>
        </p:spPr>
      </p:sp>
      <p:sp>
        <p:nvSpPr>
          <p:cNvPr id="19" name="AutoShape 19"/>
          <p:cNvSpPr/>
          <p:nvPr/>
        </p:nvSpPr>
        <p:spPr>
          <a:xfrm>
            <a:off x="13754248" y="5815909"/>
            <a:ext cx="2776856" cy="0"/>
          </a:xfrm>
          <a:prstGeom prst="line">
            <a:avLst/>
          </a:prstGeom>
          <a:ln w="9525" cap="rnd">
            <a:solidFill>
              <a:srgbClr val="CCCCCC"/>
            </a:solidFill>
            <a:prstDash val="solid"/>
            <a:headEnd type="none" w="sm" len="sm"/>
            <a:tailEnd type="none" w="sm" len="sm"/>
          </a:ln>
        </p:spPr>
      </p:sp>
      <p:sp>
        <p:nvSpPr>
          <p:cNvPr id="20" name="Freeform 20"/>
          <p:cNvSpPr/>
          <p:nvPr/>
        </p:nvSpPr>
        <p:spPr>
          <a:xfrm>
            <a:off x="14564176" y="3745682"/>
            <a:ext cx="1156999" cy="1156999"/>
          </a:xfrm>
          <a:custGeom>
            <a:avLst/>
            <a:gdLst/>
            <a:ahLst/>
            <a:cxnLst/>
            <a:rect l="l" t="t" r="r" b="b"/>
            <a:pathLst>
              <a:path w="1156999" h="1156999">
                <a:moveTo>
                  <a:pt x="0" y="0"/>
                </a:moveTo>
                <a:lnTo>
                  <a:pt x="1156999" y="0"/>
                </a:lnTo>
                <a:lnTo>
                  <a:pt x="1156999" y="1156999"/>
                </a:lnTo>
                <a:lnTo>
                  <a:pt x="0" y="1156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747066" y="2522649"/>
            <a:ext cx="4804529" cy="6596044"/>
            <a:chOff x="0" y="0"/>
            <a:chExt cx="1450781" cy="1991750"/>
          </a:xfrm>
        </p:grpSpPr>
        <p:sp>
          <p:nvSpPr>
            <p:cNvPr id="22" name="Freeform 22"/>
            <p:cNvSpPr/>
            <p:nvPr/>
          </p:nvSpPr>
          <p:spPr>
            <a:xfrm>
              <a:off x="0" y="0"/>
              <a:ext cx="1450782" cy="1991750"/>
            </a:xfrm>
            <a:custGeom>
              <a:avLst/>
              <a:gdLst/>
              <a:ahLst/>
              <a:cxnLst/>
              <a:rect l="l" t="t" r="r" b="b"/>
              <a:pathLst>
                <a:path w="1450782" h="1991750">
                  <a:moveTo>
                    <a:pt x="1326321" y="1991750"/>
                  </a:moveTo>
                  <a:lnTo>
                    <a:pt x="124460" y="1991750"/>
                  </a:lnTo>
                  <a:cubicBezTo>
                    <a:pt x="55880" y="1991750"/>
                    <a:pt x="0" y="1935869"/>
                    <a:pt x="0" y="1867290"/>
                  </a:cubicBezTo>
                  <a:lnTo>
                    <a:pt x="0" y="124460"/>
                  </a:lnTo>
                  <a:cubicBezTo>
                    <a:pt x="0" y="55880"/>
                    <a:pt x="55880" y="0"/>
                    <a:pt x="124460" y="0"/>
                  </a:cubicBezTo>
                  <a:lnTo>
                    <a:pt x="1326322" y="0"/>
                  </a:lnTo>
                  <a:cubicBezTo>
                    <a:pt x="1394902" y="0"/>
                    <a:pt x="1450782" y="55880"/>
                    <a:pt x="1450782" y="124460"/>
                  </a:cubicBezTo>
                  <a:lnTo>
                    <a:pt x="1450782" y="1867290"/>
                  </a:lnTo>
                  <a:cubicBezTo>
                    <a:pt x="1450782" y="1935870"/>
                    <a:pt x="1394902" y="1991750"/>
                    <a:pt x="1326322" y="1991750"/>
                  </a:cubicBezTo>
                  <a:close/>
                </a:path>
              </a:pathLst>
            </a:custGeom>
            <a:solidFill>
              <a:srgbClr val="EFF0F2"/>
            </a:solidFill>
          </p:spPr>
        </p:sp>
      </p:grpSp>
      <p:grpSp>
        <p:nvGrpSpPr>
          <p:cNvPr id="23" name="Group 23"/>
          <p:cNvGrpSpPr/>
          <p:nvPr/>
        </p:nvGrpSpPr>
        <p:grpSpPr>
          <a:xfrm>
            <a:off x="1085255" y="3132180"/>
            <a:ext cx="4128151" cy="4128151"/>
            <a:chOff x="0" y="0"/>
            <a:chExt cx="5504202" cy="5504202"/>
          </a:xfrm>
        </p:grpSpPr>
        <p:grpSp>
          <p:nvGrpSpPr>
            <p:cNvPr id="24" name="Group 24"/>
            <p:cNvGrpSpPr>
              <a:grpSpLocks noChangeAspect="1"/>
            </p:cNvGrpSpPr>
            <p:nvPr/>
          </p:nvGrpSpPr>
          <p:grpSpPr>
            <a:xfrm>
              <a:off x="0" y="0"/>
              <a:ext cx="5504202" cy="5504202"/>
              <a:chOff x="0" y="0"/>
              <a:chExt cx="2540000" cy="2540000"/>
            </a:xfrm>
          </p:grpSpPr>
          <p:sp>
            <p:nvSpPr>
              <p:cNvPr id="25" name="Freeform 2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3621BF"/>
              </a:solidFill>
            </p:spPr>
          </p:sp>
          <p:sp>
            <p:nvSpPr>
              <p:cNvPr id="26" name="Freeform 26"/>
              <p:cNvSpPr/>
              <p:nvPr/>
            </p:nvSpPr>
            <p:spPr>
              <a:xfrm>
                <a:off x="-97966" y="0"/>
                <a:ext cx="2737101" cy="2672323"/>
              </a:xfrm>
              <a:custGeom>
                <a:avLst/>
                <a:gdLst/>
                <a:ahLst/>
                <a:cxnLst/>
                <a:rect l="l" t="t" r="r" b="b"/>
                <a:pathLst>
                  <a:path w="2737101" h="2672323">
                    <a:moveTo>
                      <a:pt x="1367966" y="0"/>
                    </a:moveTo>
                    <a:cubicBezTo>
                      <a:pt x="1962622" y="0"/>
                      <a:pt x="2477660" y="412623"/>
                      <a:pt x="2607380" y="992958"/>
                    </a:cubicBezTo>
                    <a:cubicBezTo>
                      <a:pt x="2737101" y="1573293"/>
                      <a:pt x="2446767" y="2165938"/>
                      <a:pt x="1908706" y="2419130"/>
                    </a:cubicBezTo>
                    <a:cubicBezTo>
                      <a:pt x="1370645" y="2672323"/>
                      <a:pt x="728938" y="2518263"/>
                      <a:pt x="364469" y="2048392"/>
                    </a:cubicBezTo>
                    <a:cubicBezTo>
                      <a:pt x="0" y="1578521"/>
                      <a:pt x="10366" y="918662"/>
                      <a:pt x="389414" y="460472"/>
                    </a:cubicBezTo>
                    <a:lnTo>
                      <a:pt x="526411" y="573806"/>
                    </a:lnTo>
                    <a:cubicBezTo>
                      <a:pt x="200430" y="967849"/>
                      <a:pt x="191515" y="1535328"/>
                      <a:pt x="504959" y="1939417"/>
                    </a:cubicBezTo>
                    <a:cubicBezTo>
                      <a:pt x="818402" y="2343506"/>
                      <a:pt x="1370270" y="2475998"/>
                      <a:pt x="1833002" y="2258252"/>
                    </a:cubicBezTo>
                    <a:cubicBezTo>
                      <a:pt x="2295735" y="2040507"/>
                      <a:pt x="2545422" y="1530832"/>
                      <a:pt x="2433862" y="1031744"/>
                    </a:cubicBezTo>
                    <a:cubicBezTo>
                      <a:pt x="2322303" y="532656"/>
                      <a:pt x="1879370" y="177800"/>
                      <a:pt x="1367966" y="177800"/>
                    </a:cubicBezTo>
                    <a:close/>
                  </a:path>
                </a:pathLst>
              </a:custGeom>
              <a:solidFill>
                <a:srgbClr val="F23869"/>
              </a:solidFill>
            </p:spPr>
          </p:sp>
        </p:grpSp>
      </p:grpSp>
      <p:grpSp>
        <p:nvGrpSpPr>
          <p:cNvPr id="27" name="Group 27"/>
          <p:cNvGrpSpPr/>
          <p:nvPr/>
        </p:nvGrpSpPr>
        <p:grpSpPr>
          <a:xfrm>
            <a:off x="1638904" y="3685830"/>
            <a:ext cx="3020853" cy="3020853"/>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9" name="AutoShape 29"/>
          <p:cNvSpPr/>
          <p:nvPr/>
        </p:nvSpPr>
        <p:spPr>
          <a:xfrm>
            <a:off x="1760902" y="5825434"/>
            <a:ext cx="2776856" cy="0"/>
          </a:xfrm>
          <a:prstGeom prst="line">
            <a:avLst/>
          </a:prstGeom>
          <a:ln w="9525" cap="rnd">
            <a:solidFill>
              <a:srgbClr val="CCCCCC"/>
            </a:solidFill>
            <a:prstDash val="solid"/>
            <a:headEnd type="none" w="sm" len="sm"/>
            <a:tailEnd type="none" w="sm" len="sm"/>
          </a:ln>
        </p:spPr>
      </p:sp>
      <p:sp>
        <p:nvSpPr>
          <p:cNvPr id="30" name="Freeform 30"/>
          <p:cNvSpPr/>
          <p:nvPr/>
        </p:nvSpPr>
        <p:spPr>
          <a:xfrm>
            <a:off x="2570831" y="3764732"/>
            <a:ext cx="1156999" cy="1156999"/>
          </a:xfrm>
          <a:custGeom>
            <a:avLst/>
            <a:gdLst/>
            <a:ahLst/>
            <a:cxnLst/>
            <a:rect l="l" t="t" r="r" b="b"/>
            <a:pathLst>
              <a:path w="1156999" h="1156999">
                <a:moveTo>
                  <a:pt x="0" y="0"/>
                </a:moveTo>
                <a:lnTo>
                  <a:pt x="1156998" y="0"/>
                </a:lnTo>
                <a:lnTo>
                  <a:pt x="1156998" y="1156999"/>
                </a:lnTo>
                <a:lnTo>
                  <a:pt x="0" y="1156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8470498" y="3764732"/>
            <a:ext cx="1347003" cy="935813"/>
          </a:xfrm>
          <a:custGeom>
            <a:avLst/>
            <a:gdLst/>
            <a:ahLst/>
            <a:cxnLst/>
            <a:rect l="l" t="t" r="r" b="b"/>
            <a:pathLst>
              <a:path w="1347003" h="935813">
                <a:moveTo>
                  <a:pt x="0" y="0"/>
                </a:moveTo>
                <a:lnTo>
                  <a:pt x="1347004" y="0"/>
                </a:lnTo>
                <a:lnTo>
                  <a:pt x="1347004" y="935813"/>
                </a:lnTo>
                <a:lnTo>
                  <a:pt x="0" y="935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13933642" y="4955860"/>
            <a:ext cx="2418067" cy="804956"/>
          </a:xfrm>
          <a:prstGeom prst="rect">
            <a:avLst/>
          </a:prstGeom>
        </p:spPr>
        <p:txBody>
          <a:bodyPr lIns="0" tIns="0" rIns="0" bIns="0" rtlCol="0" anchor="t">
            <a:spAutoFit/>
          </a:bodyPr>
          <a:lstStyle/>
          <a:p>
            <a:pPr algn="ctr">
              <a:lnSpc>
                <a:spcPts val="6557"/>
              </a:lnSpc>
              <a:spcBef>
                <a:spcPct val="0"/>
              </a:spcBef>
            </a:pPr>
            <a:r>
              <a:rPr lang="en-US" sz="4683" dirty="0">
                <a:solidFill>
                  <a:srgbClr val="21118C"/>
                </a:solidFill>
                <a:latin typeface="Roboto"/>
              </a:rPr>
              <a:t>94.49 %</a:t>
            </a:r>
          </a:p>
        </p:txBody>
      </p:sp>
      <p:sp>
        <p:nvSpPr>
          <p:cNvPr id="33" name="TextBox 33"/>
          <p:cNvSpPr txBox="1"/>
          <p:nvPr/>
        </p:nvSpPr>
        <p:spPr>
          <a:xfrm>
            <a:off x="8008073" y="4915055"/>
            <a:ext cx="2271854" cy="804956"/>
          </a:xfrm>
          <a:prstGeom prst="rect">
            <a:avLst/>
          </a:prstGeom>
        </p:spPr>
        <p:txBody>
          <a:bodyPr lIns="0" tIns="0" rIns="0" bIns="0" rtlCol="0" anchor="t">
            <a:spAutoFit/>
          </a:bodyPr>
          <a:lstStyle/>
          <a:p>
            <a:pPr algn="ctr">
              <a:lnSpc>
                <a:spcPts val="6557"/>
              </a:lnSpc>
              <a:spcBef>
                <a:spcPct val="0"/>
              </a:spcBef>
            </a:pPr>
            <a:r>
              <a:rPr lang="en-US" sz="4683" dirty="0">
                <a:solidFill>
                  <a:srgbClr val="21118C"/>
                </a:solidFill>
                <a:latin typeface="Roboto"/>
              </a:rPr>
              <a:t>87.15 %</a:t>
            </a:r>
          </a:p>
        </p:txBody>
      </p:sp>
      <p:sp>
        <p:nvSpPr>
          <p:cNvPr id="34" name="TextBox 34"/>
          <p:cNvSpPr txBox="1"/>
          <p:nvPr/>
        </p:nvSpPr>
        <p:spPr>
          <a:xfrm>
            <a:off x="7079924" y="7401344"/>
            <a:ext cx="4128151" cy="1020841"/>
          </a:xfrm>
          <a:prstGeom prst="rect">
            <a:avLst/>
          </a:prstGeom>
        </p:spPr>
        <p:txBody>
          <a:bodyPr lIns="0" tIns="0" rIns="0" bIns="0" rtlCol="0" anchor="t">
            <a:spAutoFit/>
          </a:bodyPr>
          <a:lstStyle/>
          <a:p>
            <a:pPr algn="ctr">
              <a:lnSpc>
                <a:spcPts val="4108"/>
              </a:lnSpc>
            </a:pPr>
            <a:r>
              <a:rPr lang="en-US" sz="2934" dirty="0">
                <a:solidFill>
                  <a:srgbClr val="110559"/>
                </a:solidFill>
                <a:latin typeface="Inter"/>
              </a:rPr>
              <a:t>Quantized CNN </a:t>
            </a:r>
          </a:p>
          <a:p>
            <a:pPr marL="0" lvl="0" indent="0" algn="ctr">
              <a:lnSpc>
                <a:spcPts val="4108"/>
              </a:lnSpc>
              <a:spcBef>
                <a:spcPct val="0"/>
              </a:spcBef>
            </a:pPr>
            <a:r>
              <a:rPr lang="en-US" sz="2934" dirty="0">
                <a:solidFill>
                  <a:srgbClr val="110559"/>
                </a:solidFill>
                <a:latin typeface="Inter"/>
              </a:rPr>
              <a:t>test accuracy</a:t>
            </a:r>
          </a:p>
        </p:txBody>
      </p:sp>
      <p:sp>
        <p:nvSpPr>
          <p:cNvPr id="35" name="TextBox 35"/>
          <p:cNvSpPr txBox="1"/>
          <p:nvPr/>
        </p:nvSpPr>
        <p:spPr>
          <a:xfrm>
            <a:off x="12491000" y="7401344"/>
            <a:ext cx="5303351" cy="1020841"/>
          </a:xfrm>
          <a:prstGeom prst="rect">
            <a:avLst/>
          </a:prstGeom>
        </p:spPr>
        <p:txBody>
          <a:bodyPr lIns="0" tIns="0" rIns="0" bIns="0" rtlCol="0" anchor="t">
            <a:spAutoFit/>
          </a:bodyPr>
          <a:lstStyle/>
          <a:p>
            <a:pPr algn="ctr">
              <a:lnSpc>
                <a:spcPts val="4108"/>
              </a:lnSpc>
            </a:pPr>
            <a:r>
              <a:rPr lang="en-US" sz="2934" dirty="0">
                <a:solidFill>
                  <a:srgbClr val="110559"/>
                </a:solidFill>
                <a:latin typeface="Inter"/>
              </a:rPr>
              <a:t>Quantized CNN &amp;</a:t>
            </a:r>
          </a:p>
          <a:p>
            <a:pPr marL="0" lvl="0" indent="0" algn="ctr">
              <a:lnSpc>
                <a:spcPts val="4108"/>
              </a:lnSpc>
              <a:spcBef>
                <a:spcPct val="0"/>
              </a:spcBef>
            </a:pPr>
            <a:r>
              <a:rPr lang="en-US" sz="2934" dirty="0">
                <a:solidFill>
                  <a:srgbClr val="110559"/>
                </a:solidFill>
                <a:latin typeface="Inter"/>
              </a:rPr>
              <a:t>KNN test accuracy</a:t>
            </a:r>
          </a:p>
        </p:txBody>
      </p:sp>
      <p:sp>
        <p:nvSpPr>
          <p:cNvPr id="36" name="TextBox 36"/>
          <p:cNvSpPr txBox="1"/>
          <p:nvPr/>
        </p:nvSpPr>
        <p:spPr>
          <a:xfrm>
            <a:off x="4310810" y="923925"/>
            <a:ext cx="9666379" cy="830580"/>
          </a:xfrm>
          <a:prstGeom prst="rect">
            <a:avLst/>
          </a:prstGeom>
        </p:spPr>
        <p:txBody>
          <a:bodyPr lIns="0" tIns="0" rIns="0" bIns="0" rtlCol="0" anchor="t">
            <a:spAutoFit/>
          </a:bodyPr>
          <a:lstStyle/>
          <a:p>
            <a:pPr marL="0" lvl="0" indent="0" algn="ctr">
              <a:lnSpc>
                <a:spcPts val="6719"/>
              </a:lnSpc>
              <a:spcBef>
                <a:spcPct val="0"/>
              </a:spcBef>
            </a:pPr>
            <a:r>
              <a:rPr lang="en-US" sz="4800" dirty="0">
                <a:solidFill>
                  <a:srgbClr val="F23869"/>
                </a:solidFill>
                <a:latin typeface="Roboto Bold"/>
              </a:rPr>
              <a:t>Final Results</a:t>
            </a:r>
          </a:p>
        </p:txBody>
      </p:sp>
      <p:sp>
        <p:nvSpPr>
          <p:cNvPr id="37" name="TextBox 37"/>
          <p:cNvSpPr txBox="1"/>
          <p:nvPr/>
        </p:nvSpPr>
        <p:spPr>
          <a:xfrm>
            <a:off x="2013403" y="4974910"/>
            <a:ext cx="2271854" cy="804956"/>
          </a:xfrm>
          <a:prstGeom prst="rect">
            <a:avLst/>
          </a:prstGeom>
        </p:spPr>
        <p:txBody>
          <a:bodyPr lIns="0" tIns="0" rIns="0" bIns="0" rtlCol="0" anchor="t">
            <a:spAutoFit/>
          </a:bodyPr>
          <a:lstStyle/>
          <a:p>
            <a:pPr algn="ctr">
              <a:lnSpc>
                <a:spcPts val="6557"/>
              </a:lnSpc>
              <a:spcBef>
                <a:spcPct val="0"/>
              </a:spcBef>
            </a:pPr>
            <a:r>
              <a:rPr lang="en-US" sz="4683" dirty="0">
                <a:solidFill>
                  <a:srgbClr val="21118C"/>
                </a:solidFill>
                <a:latin typeface="Roboto"/>
              </a:rPr>
              <a:t>91.34 %</a:t>
            </a:r>
          </a:p>
        </p:txBody>
      </p:sp>
      <p:sp>
        <p:nvSpPr>
          <p:cNvPr id="38" name="TextBox 38"/>
          <p:cNvSpPr txBox="1"/>
          <p:nvPr/>
        </p:nvSpPr>
        <p:spPr>
          <a:xfrm>
            <a:off x="497655" y="7658519"/>
            <a:ext cx="5303351" cy="506491"/>
          </a:xfrm>
          <a:prstGeom prst="rect">
            <a:avLst/>
          </a:prstGeom>
        </p:spPr>
        <p:txBody>
          <a:bodyPr lIns="0" tIns="0" rIns="0" bIns="0" rtlCol="0" anchor="t">
            <a:spAutoFit/>
          </a:bodyPr>
          <a:lstStyle/>
          <a:p>
            <a:pPr marL="0" lvl="0" indent="0" algn="ctr">
              <a:lnSpc>
                <a:spcPts val="4108"/>
              </a:lnSpc>
              <a:spcBef>
                <a:spcPct val="0"/>
              </a:spcBef>
            </a:pPr>
            <a:r>
              <a:rPr lang="en-US" sz="2934" dirty="0">
                <a:solidFill>
                  <a:srgbClr val="110559"/>
                </a:solidFill>
                <a:latin typeface="Inter"/>
              </a:rPr>
              <a:t>CNN test accuracy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rot="-10800000">
            <a:off x="5550709" y="2815404"/>
            <a:ext cx="2808351" cy="4114800"/>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550709" y="3951875"/>
            <a:ext cx="7186581" cy="1651359"/>
          </a:xfrm>
          <a:prstGeom prst="rect">
            <a:avLst/>
          </a:prstGeom>
        </p:spPr>
        <p:txBody>
          <a:bodyPr lIns="0" tIns="0" rIns="0" bIns="0" rtlCol="0" anchor="t">
            <a:spAutoFit/>
          </a:bodyPr>
          <a:lstStyle/>
          <a:p>
            <a:pPr algn="ctr">
              <a:lnSpc>
                <a:spcPts val="13455"/>
              </a:lnSpc>
            </a:pPr>
            <a:r>
              <a:rPr lang="en-US" sz="9610" dirty="0">
                <a:solidFill>
                  <a:srgbClr val="FFFFFF"/>
                </a:solidFill>
                <a:latin typeface="Roboto Bold"/>
              </a:rPr>
              <a:t>DEMO TIME!</a:t>
            </a:r>
          </a:p>
        </p:txBody>
      </p:sp>
      <p:sp>
        <p:nvSpPr>
          <p:cNvPr id="5" name="TextBox 5"/>
          <p:cNvSpPr txBox="1"/>
          <p:nvPr/>
        </p:nvSpPr>
        <p:spPr>
          <a:xfrm>
            <a:off x="5721065" y="5711710"/>
            <a:ext cx="6845870" cy="432915"/>
          </a:xfrm>
          <a:prstGeom prst="rect">
            <a:avLst/>
          </a:prstGeom>
        </p:spPr>
        <p:txBody>
          <a:bodyPr lIns="0" tIns="0" rIns="0" bIns="0" rtlCol="0" anchor="t">
            <a:spAutoFit/>
          </a:bodyPr>
          <a:lstStyle/>
          <a:p>
            <a:pPr algn="ctr">
              <a:lnSpc>
                <a:spcPts val="3438"/>
              </a:lnSpc>
              <a:spcBef>
                <a:spcPct val="0"/>
              </a:spcBef>
            </a:pPr>
            <a:r>
              <a:rPr lang="en-US" sz="2456" dirty="0">
                <a:solidFill>
                  <a:srgbClr val="FFFFFF"/>
                </a:solidFill>
                <a:latin typeface="Roboto"/>
              </a:rPr>
              <a:t>The Demo Effect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magine 40">
            <a:extLst>
              <a:ext uri="{FF2B5EF4-FFF2-40B4-BE49-F238E27FC236}">
                <a16:creationId xmlns:a16="http://schemas.microsoft.com/office/drawing/2014/main" id="{58C2BAB0-16AD-AFF1-D6A6-4BCF7EB0D1AC}"/>
              </a:ext>
            </a:extLst>
          </p:cNvPr>
          <p:cNvPicPr>
            <a:picLocks noChangeAspect="1"/>
          </p:cNvPicPr>
          <p:nvPr/>
        </p:nvPicPr>
        <p:blipFill>
          <a:blip r:embed="rId3"/>
          <a:stretch>
            <a:fillRect/>
          </a:stretch>
        </p:blipFill>
        <p:spPr>
          <a:xfrm>
            <a:off x="493059" y="266700"/>
            <a:ext cx="17301881" cy="948812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12" b="7812"/>
          <a:stretch>
            <a:fillRect/>
          </a:stretch>
        </p:blipFill>
        <p:spPr>
          <a:xfrm>
            <a:off x="0" y="0"/>
            <a:ext cx="18288000" cy="10287000"/>
          </a:xfrm>
          <a:prstGeom prst="rect">
            <a:avLst/>
          </a:prstGeom>
        </p:spPr>
      </p:pic>
      <p:grpSp>
        <p:nvGrpSpPr>
          <p:cNvPr id="3" name="Group 3"/>
          <p:cNvGrpSpPr/>
          <p:nvPr/>
        </p:nvGrpSpPr>
        <p:grpSpPr>
          <a:xfrm>
            <a:off x="2553031" y="472999"/>
            <a:ext cx="12158839" cy="8229600"/>
            <a:chOff x="0" y="0"/>
            <a:chExt cx="16211786" cy="10972800"/>
          </a:xfrm>
        </p:grpSpPr>
        <p:sp>
          <p:nvSpPr>
            <p:cNvPr id="4" name="TextBox 4"/>
            <p:cNvSpPr txBox="1"/>
            <p:nvPr/>
          </p:nvSpPr>
          <p:spPr>
            <a:xfrm rot="-592460">
              <a:off x="361355" y="1748238"/>
              <a:ext cx="15309696" cy="4626161"/>
            </a:xfrm>
            <a:prstGeom prst="rect">
              <a:avLst/>
            </a:prstGeom>
          </p:spPr>
          <p:txBody>
            <a:bodyPr lIns="0" tIns="0" rIns="0" bIns="0" rtlCol="0" anchor="t">
              <a:spAutoFit/>
            </a:bodyPr>
            <a:lstStyle/>
            <a:p>
              <a:pPr algn="ctr">
                <a:lnSpc>
                  <a:spcPts val="25214"/>
                </a:lnSpc>
                <a:spcBef>
                  <a:spcPct val="0"/>
                </a:spcBef>
              </a:pPr>
              <a:r>
                <a:rPr lang="en-US" sz="25214" dirty="0">
                  <a:solidFill>
                    <a:srgbClr val="F6F3E4"/>
                  </a:solidFill>
                  <a:latin typeface="Bukhari Script Bold"/>
                </a:rPr>
                <a:t>Thank</a:t>
              </a:r>
            </a:p>
          </p:txBody>
        </p:sp>
        <p:sp>
          <p:nvSpPr>
            <p:cNvPr id="5" name="TextBox 5"/>
            <p:cNvSpPr txBox="1"/>
            <p:nvPr/>
          </p:nvSpPr>
          <p:spPr>
            <a:xfrm rot="-515361">
              <a:off x="2013662" y="5775042"/>
              <a:ext cx="13962181" cy="4178872"/>
            </a:xfrm>
            <a:prstGeom prst="rect">
              <a:avLst/>
            </a:prstGeom>
          </p:spPr>
          <p:txBody>
            <a:bodyPr lIns="0" tIns="0" rIns="0" bIns="0" rtlCol="0" anchor="t">
              <a:spAutoFit/>
            </a:bodyPr>
            <a:lstStyle/>
            <a:p>
              <a:pPr algn="ctr">
                <a:lnSpc>
                  <a:spcPts val="22693"/>
                </a:lnSpc>
                <a:spcBef>
                  <a:spcPct val="0"/>
                </a:spcBef>
              </a:pPr>
              <a:r>
                <a:rPr lang="en-US" sz="22693" dirty="0">
                  <a:solidFill>
                    <a:srgbClr val="F6F3E4"/>
                  </a:solidFill>
                  <a:latin typeface="Bukhari Script Bold"/>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289872">
            <a:off x="-701662" y="3458674"/>
            <a:ext cx="10739505" cy="9558160"/>
          </a:xfrm>
          <a:custGeom>
            <a:avLst/>
            <a:gdLst/>
            <a:ahLst/>
            <a:cxnLst/>
            <a:rect l="l" t="t" r="r" b="b"/>
            <a:pathLst>
              <a:path w="10739505" h="9558160">
                <a:moveTo>
                  <a:pt x="0" y="0"/>
                </a:moveTo>
                <a:lnTo>
                  <a:pt x="10739506" y="0"/>
                </a:lnTo>
                <a:lnTo>
                  <a:pt x="10739506" y="9558160"/>
                </a:lnTo>
                <a:lnTo>
                  <a:pt x="0" y="9558160"/>
                </a:lnTo>
                <a:lnTo>
                  <a:pt x="0" y="0"/>
                </a:lnTo>
                <a:close/>
              </a:path>
            </a:pathLst>
          </a:custGeom>
          <a:blipFill>
            <a:blip r:embed="rId3"/>
            <a:stretch>
              <a:fillRect/>
            </a:stretch>
          </a:blipFill>
        </p:spPr>
      </p:sp>
      <p:sp>
        <p:nvSpPr>
          <p:cNvPr id="3" name="Freeform 3"/>
          <p:cNvSpPr/>
          <p:nvPr/>
        </p:nvSpPr>
        <p:spPr>
          <a:xfrm rot="-1199663">
            <a:off x="4460575" y="-4478525"/>
            <a:ext cx="9366851" cy="8957051"/>
          </a:xfrm>
          <a:custGeom>
            <a:avLst/>
            <a:gdLst/>
            <a:ahLst/>
            <a:cxnLst/>
            <a:rect l="l" t="t" r="r" b="b"/>
            <a:pathLst>
              <a:path w="9366851" h="8957051">
                <a:moveTo>
                  <a:pt x="0" y="0"/>
                </a:moveTo>
                <a:lnTo>
                  <a:pt x="9366850" y="0"/>
                </a:lnTo>
                <a:lnTo>
                  <a:pt x="9366850" y="8957050"/>
                </a:lnTo>
                <a:lnTo>
                  <a:pt x="0" y="8957050"/>
                </a:lnTo>
                <a:lnTo>
                  <a:pt x="0" y="0"/>
                </a:lnTo>
                <a:close/>
              </a:path>
            </a:pathLst>
          </a:custGeom>
          <a:blipFill>
            <a:blip r:embed="rId4"/>
            <a:stretch>
              <a:fillRect/>
            </a:stretch>
          </a:blipFill>
        </p:spPr>
      </p:sp>
      <p:sp>
        <p:nvSpPr>
          <p:cNvPr id="4" name="Freeform 4"/>
          <p:cNvSpPr/>
          <p:nvPr/>
        </p:nvSpPr>
        <p:spPr>
          <a:xfrm rot="-2715964">
            <a:off x="14121163" y="1855941"/>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5"/>
            <a:stretch>
              <a:fillRect/>
            </a:stretch>
          </a:blipFill>
        </p:spPr>
      </p:sp>
      <p:sp>
        <p:nvSpPr>
          <p:cNvPr id="5" name="Freeform 5"/>
          <p:cNvSpPr/>
          <p:nvPr/>
        </p:nvSpPr>
        <p:spPr>
          <a:xfrm>
            <a:off x="11535858" y="6438827"/>
            <a:ext cx="5087147" cy="5068070"/>
          </a:xfrm>
          <a:custGeom>
            <a:avLst/>
            <a:gdLst/>
            <a:ahLst/>
            <a:cxnLst/>
            <a:rect l="l" t="t" r="r" b="b"/>
            <a:pathLst>
              <a:path w="5087147" h="5068070">
                <a:moveTo>
                  <a:pt x="0" y="0"/>
                </a:moveTo>
                <a:lnTo>
                  <a:pt x="5087147" y="0"/>
                </a:lnTo>
                <a:lnTo>
                  <a:pt x="5087147" y="5068070"/>
                </a:lnTo>
                <a:lnTo>
                  <a:pt x="0" y="5068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5"/>
            <a:stretch>
              <a:fillRect/>
            </a:stretch>
          </a:blipFill>
        </p:spPr>
      </p:sp>
      <p:sp>
        <p:nvSpPr>
          <p:cNvPr id="7" name="TextBox 7"/>
          <p:cNvSpPr txBox="1"/>
          <p:nvPr/>
        </p:nvSpPr>
        <p:spPr>
          <a:xfrm>
            <a:off x="4522298" y="3048529"/>
            <a:ext cx="8148481" cy="2903256"/>
          </a:xfrm>
          <a:prstGeom prst="rect">
            <a:avLst/>
          </a:prstGeom>
        </p:spPr>
        <p:txBody>
          <a:bodyPr lIns="0" tIns="0" rIns="0" bIns="0" rtlCol="0" anchor="t">
            <a:spAutoFit/>
          </a:bodyPr>
          <a:lstStyle/>
          <a:p>
            <a:pPr marL="0" lvl="0" indent="0" algn="ctr">
              <a:lnSpc>
                <a:spcPts val="11653"/>
              </a:lnSpc>
              <a:spcBef>
                <a:spcPct val="0"/>
              </a:spcBef>
            </a:pPr>
            <a:r>
              <a:rPr lang="en-US" sz="8323" u="none" dirty="0">
                <a:solidFill>
                  <a:srgbClr val="F23869"/>
                </a:solidFill>
                <a:latin typeface="Roboto Bold"/>
              </a:rPr>
              <a:t>What is StrideTracked?</a:t>
            </a:r>
          </a:p>
        </p:txBody>
      </p:sp>
      <p:sp>
        <p:nvSpPr>
          <p:cNvPr id="8" name="Freeform 8"/>
          <p:cNvSpPr/>
          <p:nvPr/>
        </p:nvSpPr>
        <p:spPr>
          <a:xfrm rot="-3148878">
            <a:off x="15043316" y="3867619"/>
            <a:ext cx="1705758" cy="3326834"/>
          </a:xfrm>
          <a:custGeom>
            <a:avLst/>
            <a:gdLst/>
            <a:ahLst/>
            <a:cxnLst/>
            <a:rect l="l" t="t" r="r" b="b"/>
            <a:pathLst>
              <a:path w="1705758" h="3326834">
                <a:moveTo>
                  <a:pt x="0" y="0"/>
                </a:moveTo>
                <a:lnTo>
                  <a:pt x="1705759" y="0"/>
                </a:lnTo>
                <a:lnTo>
                  <a:pt x="1705759" y="3326834"/>
                </a:lnTo>
                <a:lnTo>
                  <a:pt x="0" y="33268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5896195" y="3270376"/>
            <a:ext cx="1697942" cy="2149120"/>
          </a:xfrm>
          <a:custGeom>
            <a:avLst/>
            <a:gdLst/>
            <a:ahLst/>
            <a:cxnLst/>
            <a:rect l="l" t="t" r="r" b="b"/>
            <a:pathLst>
              <a:path w="1697942" h="2149120">
                <a:moveTo>
                  <a:pt x="0" y="0"/>
                </a:moveTo>
                <a:lnTo>
                  <a:pt x="1697943" y="0"/>
                </a:lnTo>
                <a:lnTo>
                  <a:pt x="1697943" y="2149120"/>
                </a:lnTo>
                <a:lnTo>
                  <a:pt x="0" y="21491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705413" y="4909234"/>
            <a:ext cx="2352015" cy="3613431"/>
          </a:xfrm>
          <a:custGeom>
            <a:avLst/>
            <a:gdLst/>
            <a:ahLst/>
            <a:cxnLst/>
            <a:rect l="l" t="t" r="r" b="b"/>
            <a:pathLst>
              <a:path w="2352015" h="3613431">
                <a:moveTo>
                  <a:pt x="0" y="0"/>
                </a:moveTo>
                <a:lnTo>
                  <a:pt x="2352015" y="0"/>
                </a:lnTo>
                <a:lnTo>
                  <a:pt x="2352015" y="3613431"/>
                </a:lnTo>
                <a:lnTo>
                  <a:pt x="0" y="36134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799262" y="1162165"/>
            <a:ext cx="3444949" cy="4114800"/>
          </a:xfrm>
          <a:custGeom>
            <a:avLst/>
            <a:gdLst/>
            <a:ahLst/>
            <a:cxnLst/>
            <a:rect l="l" t="t" r="r" b="b"/>
            <a:pathLst>
              <a:path w="3444949" h="4114800">
                <a:moveTo>
                  <a:pt x="0" y="0"/>
                </a:moveTo>
                <a:lnTo>
                  <a:pt x="3444949" y="0"/>
                </a:lnTo>
                <a:lnTo>
                  <a:pt x="34449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TextBox 12"/>
          <p:cNvSpPr txBox="1"/>
          <p:nvPr/>
        </p:nvSpPr>
        <p:spPr>
          <a:xfrm>
            <a:off x="581916" y="7175978"/>
            <a:ext cx="11123496" cy="1892427"/>
          </a:xfrm>
          <a:prstGeom prst="rect">
            <a:avLst/>
          </a:prstGeom>
        </p:spPr>
        <p:txBody>
          <a:bodyPr lIns="0" tIns="0" rIns="0" bIns="0" rtlCol="0" anchor="t">
            <a:spAutoFit/>
          </a:bodyPr>
          <a:lstStyle/>
          <a:p>
            <a:pPr>
              <a:lnSpc>
                <a:spcPts val="7434"/>
              </a:lnSpc>
            </a:pPr>
            <a:r>
              <a:rPr lang="en-US" sz="6300" dirty="0">
                <a:solidFill>
                  <a:srgbClr val="FFFFFF"/>
                </a:solidFill>
                <a:latin typeface="League Spartan"/>
              </a:rPr>
              <a:t> The Evolution of</a:t>
            </a:r>
          </a:p>
          <a:p>
            <a:pPr>
              <a:lnSpc>
                <a:spcPts val="7434"/>
              </a:lnSpc>
            </a:pPr>
            <a:r>
              <a:rPr lang="en-US" sz="6300" dirty="0">
                <a:solidFill>
                  <a:srgbClr val="FFFFFF"/>
                </a:solidFill>
                <a:latin typeface="League Spartan"/>
              </a:rPr>
              <a:t> Biometric Identification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0442" y="2884306"/>
            <a:ext cx="4784753" cy="6362549"/>
            <a:chOff x="0" y="0"/>
            <a:chExt cx="2114181" cy="2811342"/>
          </a:xfrm>
        </p:grpSpPr>
        <p:sp>
          <p:nvSpPr>
            <p:cNvPr id="3" name="Freeform 3"/>
            <p:cNvSpPr/>
            <p:nvPr/>
          </p:nvSpPr>
          <p:spPr>
            <a:xfrm>
              <a:off x="0" y="0"/>
              <a:ext cx="2114181" cy="2811342"/>
            </a:xfrm>
            <a:custGeom>
              <a:avLst/>
              <a:gdLst/>
              <a:ahLst/>
              <a:cxnLst/>
              <a:rect l="l" t="t" r="r" b="b"/>
              <a:pathLst>
                <a:path w="2114181" h="2811342">
                  <a:moveTo>
                    <a:pt x="1989720" y="2811342"/>
                  </a:moveTo>
                  <a:lnTo>
                    <a:pt x="124460" y="2811342"/>
                  </a:lnTo>
                  <a:cubicBezTo>
                    <a:pt x="55880" y="2811342"/>
                    <a:pt x="0" y="2755462"/>
                    <a:pt x="0" y="2686882"/>
                  </a:cubicBezTo>
                  <a:lnTo>
                    <a:pt x="0" y="124460"/>
                  </a:lnTo>
                  <a:cubicBezTo>
                    <a:pt x="0" y="55880"/>
                    <a:pt x="55880" y="0"/>
                    <a:pt x="124460" y="0"/>
                  </a:cubicBezTo>
                  <a:lnTo>
                    <a:pt x="1989721" y="0"/>
                  </a:lnTo>
                  <a:cubicBezTo>
                    <a:pt x="2058301" y="0"/>
                    <a:pt x="2114181" y="55880"/>
                    <a:pt x="2114181" y="124460"/>
                  </a:cubicBezTo>
                  <a:lnTo>
                    <a:pt x="2114181" y="2686882"/>
                  </a:lnTo>
                  <a:cubicBezTo>
                    <a:pt x="2114181" y="2755462"/>
                    <a:pt x="2058301" y="2811342"/>
                    <a:pt x="1989721" y="2811342"/>
                  </a:cubicBezTo>
                  <a:close/>
                </a:path>
              </a:pathLst>
            </a:custGeom>
            <a:solidFill>
              <a:srgbClr val="110559"/>
            </a:solidFill>
          </p:spPr>
        </p:sp>
      </p:grpSp>
      <p:sp>
        <p:nvSpPr>
          <p:cNvPr id="4" name="Freeform 4"/>
          <p:cNvSpPr/>
          <p:nvPr/>
        </p:nvSpPr>
        <p:spPr>
          <a:xfrm>
            <a:off x="1250442" y="2884306"/>
            <a:ext cx="3694027" cy="6362549"/>
          </a:xfrm>
          <a:custGeom>
            <a:avLst/>
            <a:gdLst/>
            <a:ahLst/>
            <a:cxnLst/>
            <a:rect l="l" t="t" r="r" b="b"/>
            <a:pathLst>
              <a:path w="3694027" h="6362549">
                <a:moveTo>
                  <a:pt x="0" y="0"/>
                </a:moveTo>
                <a:lnTo>
                  <a:pt x="3694027" y="0"/>
                </a:lnTo>
                <a:lnTo>
                  <a:pt x="3694027" y="6362548"/>
                </a:lnTo>
                <a:lnTo>
                  <a:pt x="0" y="6362548"/>
                </a:lnTo>
                <a:lnTo>
                  <a:pt x="0"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5" name="AutoShape 5"/>
          <p:cNvSpPr/>
          <p:nvPr/>
        </p:nvSpPr>
        <p:spPr>
          <a:xfrm>
            <a:off x="1813451" y="7131152"/>
            <a:ext cx="3658970" cy="23812"/>
          </a:xfrm>
          <a:prstGeom prst="line">
            <a:avLst/>
          </a:prstGeom>
          <a:ln w="9525" cap="rnd">
            <a:solidFill>
              <a:srgbClr val="FFFFFF"/>
            </a:solidFill>
            <a:prstDash val="solid"/>
            <a:headEnd type="none" w="sm" len="sm"/>
            <a:tailEnd type="none" w="sm" len="sm"/>
          </a:ln>
        </p:spPr>
      </p:sp>
      <p:sp>
        <p:nvSpPr>
          <p:cNvPr id="6" name="Freeform 6"/>
          <p:cNvSpPr/>
          <p:nvPr/>
        </p:nvSpPr>
        <p:spPr>
          <a:xfrm>
            <a:off x="1424958" y="3026127"/>
            <a:ext cx="4435722" cy="3687194"/>
          </a:xfrm>
          <a:custGeom>
            <a:avLst/>
            <a:gdLst/>
            <a:ahLst/>
            <a:cxnLst/>
            <a:rect l="l" t="t" r="r" b="b"/>
            <a:pathLst>
              <a:path w="4435722" h="3687194">
                <a:moveTo>
                  <a:pt x="0" y="0"/>
                </a:moveTo>
                <a:lnTo>
                  <a:pt x="4435722" y="0"/>
                </a:lnTo>
                <a:lnTo>
                  <a:pt x="4435722" y="3687194"/>
                </a:lnTo>
                <a:lnTo>
                  <a:pt x="0" y="36871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790057" y="3156589"/>
            <a:ext cx="1705758" cy="3326834"/>
          </a:xfrm>
          <a:custGeom>
            <a:avLst/>
            <a:gdLst/>
            <a:ahLst/>
            <a:cxnLst/>
            <a:rect l="l" t="t" r="r" b="b"/>
            <a:pathLst>
              <a:path w="1705758" h="3326834">
                <a:moveTo>
                  <a:pt x="0" y="0"/>
                </a:moveTo>
                <a:lnTo>
                  <a:pt x="1705759" y="0"/>
                </a:lnTo>
                <a:lnTo>
                  <a:pt x="1705759" y="3326834"/>
                </a:lnTo>
                <a:lnTo>
                  <a:pt x="0" y="3326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223171" y="861251"/>
            <a:ext cx="9841657" cy="1165860"/>
          </a:xfrm>
          <a:prstGeom prst="rect">
            <a:avLst/>
          </a:prstGeom>
        </p:spPr>
        <p:txBody>
          <a:bodyPr lIns="0" tIns="0" rIns="0" bIns="0" rtlCol="0" anchor="t">
            <a:spAutoFit/>
          </a:bodyPr>
          <a:lstStyle/>
          <a:p>
            <a:pPr marL="0" lvl="0" indent="0" algn="ctr">
              <a:lnSpc>
                <a:spcPts val="9360"/>
              </a:lnSpc>
              <a:spcBef>
                <a:spcPct val="0"/>
              </a:spcBef>
            </a:pPr>
            <a:r>
              <a:rPr lang="en-US" sz="7200" dirty="0">
                <a:solidFill>
                  <a:srgbClr val="F23869"/>
                </a:solidFill>
                <a:latin typeface="Roboto Bold"/>
              </a:rPr>
              <a:t>Product focus</a:t>
            </a:r>
          </a:p>
        </p:txBody>
      </p:sp>
      <p:sp>
        <p:nvSpPr>
          <p:cNvPr id="9" name="TextBox 9"/>
          <p:cNvSpPr txBox="1"/>
          <p:nvPr/>
        </p:nvSpPr>
        <p:spPr>
          <a:xfrm>
            <a:off x="1962277" y="6502820"/>
            <a:ext cx="3361083" cy="556895"/>
          </a:xfrm>
          <a:prstGeom prst="rect">
            <a:avLst/>
          </a:prstGeom>
        </p:spPr>
        <p:txBody>
          <a:bodyPr lIns="0" tIns="0" rIns="0" bIns="0" rtlCol="0" anchor="t">
            <a:spAutoFit/>
          </a:bodyPr>
          <a:lstStyle/>
          <a:p>
            <a:pPr algn="ctr">
              <a:lnSpc>
                <a:spcPts val="4419"/>
              </a:lnSpc>
              <a:spcBef>
                <a:spcPct val="0"/>
              </a:spcBef>
            </a:pPr>
            <a:r>
              <a:rPr lang="en-US" sz="3399" dirty="0">
                <a:solidFill>
                  <a:srgbClr val="FFFFFF"/>
                </a:solidFill>
                <a:latin typeface="Roboto Bold"/>
              </a:rPr>
              <a:t>UNOBTRUSIVE</a:t>
            </a:r>
          </a:p>
        </p:txBody>
      </p:sp>
      <p:sp>
        <p:nvSpPr>
          <p:cNvPr id="10" name="TextBox 10"/>
          <p:cNvSpPr txBox="1"/>
          <p:nvPr/>
        </p:nvSpPr>
        <p:spPr>
          <a:xfrm>
            <a:off x="1816241" y="7555015"/>
            <a:ext cx="3659032" cy="999857"/>
          </a:xfrm>
          <a:prstGeom prst="rect">
            <a:avLst/>
          </a:prstGeom>
        </p:spPr>
        <p:txBody>
          <a:bodyPr lIns="0" tIns="0" rIns="0" bIns="0" rtlCol="0" anchor="t">
            <a:spAutoFit/>
          </a:bodyPr>
          <a:lstStyle/>
          <a:p>
            <a:pPr algn="ctr">
              <a:lnSpc>
                <a:spcPts val="2639"/>
              </a:lnSpc>
              <a:spcBef>
                <a:spcPct val="0"/>
              </a:spcBef>
            </a:pPr>
            <a:r>
              <a:rPr lang="en-US" sz="1885" dirty="0">
                <a:solidFill>
                  <a:srgbClr val="FFFFFF"/>
                </a:solidFill>
                <a:latin typeface="Roboto"/>
              </a:rPr>
              <a:t>Few small and power efficient devices positioned around the house can grant full coverage.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0442" y="2884306"/>
            <a:ext cx="4784753" cy="6362549"/>
            <a:chOff x="0" y="0"/>
            <a:chExt cx="2114181" cy="2811342"/>
          </a:xfrm>
        </p:grpSpPr>
        <p:sp>
          <p:nvSpPr>
            <p:cNvPr id="3" name="Freeform 3"/>
            <p:cNvSpPr/>
            <p:nvPr/>
          </p:nvSpPr>
          <p:spPr>
            <a:xfrm>
              <a:off x="0" y="0"/>
              <a:ext cx="2114181" cy="2811342"/>
            </a:xfrm>
            <a:custGeom>
              <a:avLst/>
              <a:gdLst/>
              <a:ahLst/>
              <a:cxnLst/>
              <a:rect l="l" t="t" r="r" b="b"/>
              <a:pathLst>
                <a:path w="2114181" h="2811342">
                  <a:moveTo>
                    <a:pt x="1989720" y="2811342"/>
                  </a:moveTo>
                  <a:lnTo>
                    <a:pt x="124460" y="2811342"/>
                  </a:lnTo>
                  <a:cubicBezTo>
                    <a:pt x="55880" y="2811342"/>
                    <a:pt x="0" y="2755462"/>
                    <a:pt x="0" y="2686882"/>
                  </a:cubicBezTo>
                  <a:lnTo>
                    <a:pt x="0" y="124460"/>
                  </a:lnTo>
                  <a:cubicBezTo>
                    <a:pt x="0" y="55880"/>
                    <a:pt x="55880" y="0"/>
                    <a:pt x="124460" y="0"/>
                  </a:cubicBezTo>
                  <a:lnTo>
                    <a:pt x="1989721" y="0"/>
                  </a:lnTo>
                  <a:cubicBezTo>
                    <a:pt x="2058301" y="0"/>
                    <a:pt x="2114181" y="55880"/>
                    <a:pt x="2114181" y="124460"/>
                  </a:cubicBezTo>
                  <a:lnTo>
                    <a:pt x="2114181" y="2686882"/>
                  </a:lnTo>
                  <a:cubicBezTo>
                    <a:pt x="2114181" y="2755462"/>
                    <a:pt x="2058301" y="2811342"/>
                    <a:pt x="1989721" y="2811342"/>
                  </a:cubicBezTo>
                  <a:close/>
                </a:path>
              </a:pathLst>
            </a:custGeom>
            <a:solidFill>
              <a:srgbClr val="110559"/>
            </a:solidFill>
          </p:spPr>
        </p:sp>
      </p:grpSp>
      <p:sp>
        <p:nvSpPr>
          <p:cNvPr id="4" name="Freeform 4"/>
          <p:cNvSpPr/>
          <p:nvPr/>
        </p:nvSpPr>
        <p:spPr>
          <a:xfrm>
            <a:off x="1250442" y="2884306"/>
            <a:ext cx="3694027" cy="6362549"/>
          </a:xfrm>
          <a:custGeom>
            <a:avLst/>
            <a:gdLst/>
            <a:ahLst/>
            <a:cxnLst/>
            <a:rect l="l" t="t" r="r" b="b"/>
            <a:pathLst>
              <a:path w="3694027" h="6362549">
                <a:moveTo>
                  <a:pt x="0" y="0"/>
                </a:moveTo>
                <a:lnTo>
                  <a:pt x="3694027" y="0"/>
                </a:lnTo>
                <a:lnTo>
                  <a:pt x="3694027" y="6362548"/>
                </a:lnTo>
                <a:lnTo>
                  <a:pt x="0" y="6362548"/>
                </a:lnTo>
                <a:lnTo>
                  <a:pt x="0"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5" name="AutoShape 5"/>
          <p:cNvSpPr/>
          <p:nvPr/>
        </p:nvSpPr>
        <p:spPr>
          <a:xfrm>
            <a:off x="1813451" y="7131152"/>
            <a:ext cx="3658970" cy="23812"/>
          </a:xfrm>
          <a:prstGeom prst="line">
            <a:avLst/>
          </a:prstGeom>
          <a:ln w="9525" cap="rnd">
            <a:solidFill>
              <a:srgbClr val="FFFFFF"/>
            </a:solidFill>
            <a:prstDash val="solid"/>
            <a:headEnd type="none" w="sm" len="sm"/>
            <a:tailEnd type="none" w="sm" len="sm"/>
          </a:ln>
        </p:spPr>
      </p:sp>
      <p:grpSp>
        <p:nvGrpSpPr>
          <p:cNvPr id="6" name="Group 6"/>
          <p:cNvGrpSpPr/>
          <p:nvPr/>
        </p:nvGrpSpPr>
        <p:grpSpPr>
          <a:xfrm>
            <a:off x="6751623" y="2884306"/>
            <a:ext cx="4784753" cy="6362549"/>
            <a:chOff x="0" y="0"/>
            <a:chExt cx="2114181" cy="2811342"/>
          </a:xfrm>
        </p:grpSpPr>
        <p:sp>
          <p:nvSpPr>
            <p:cNvPr id="7" name="Freeform 7"/>
            <p:cNvSpPr/>
            <p:nvPr/>
          </p:nvSpPr>
          <p:spPr>
            <a:xfrm>
              <a:off x="0" y="0"/>
              <a:ext cx="2114181" cy="2811342"/>
            </a:xfrm>
            <a:custGeom>
              <a:avLst/>
              <a:gdLst/>
              <a:ahLst/>
              <a:cxnLst/>
              <a:rect l="l" t="t" r="r" b="b"/>
              <a:pathLst>
                <a:path w="2114181" h="2811342">
                  <a:moveTo>
                    <a:pt x="1989720" y="2811342"/>
                  </a:moveTo>
                  <a:lnTo>
                    <a:pt x="124460" y="2811342"/>
                  </a:lnTo>
                  <a:cubicBezTo>
                    <a:pt x="55880" y="2811342"/>
                    <a:pt x="0" y="2755462"/>
                    <a:pt x="0" y="2686882"/>
                  </a:cubicBezTo>
                  <a:lnTo>
                    <a:pt x="0" y="124460"/>
                  </a:lnTo>
                  <a:cubicBezTo>
                    <a:pt x="0" y="55880"/>
                    <a:pt x="55880" y="0"/>
                    <a:pt x="124460" y="0"/>
                  </a:cubicBezTo>
                  <a:lnTo>
                    <a:pt x="1989721" y="0"/>
                  </a:lnTo>
                  <a:cubicBezTo>
                    <a:pt x="2058301" y="0"/>
                    <a:pt x="2114181" y="55880"/>
                    <a:pt x="2114181" y="124460"/>
                  </a:cubicBezTo>
                  <a:lnTo>
                    <a:pt x="2114181" y="2686882"/>
                  </a:lnTo>
                  <a:cubicBezTo>
                    <a:pt x="2114181" y="2755462"/>
                    <a:pt x="2058301" y="2811342"/>
                    <a:pt x="1989721" y="2811342"/>
                  </a:cubicBezTo>
                  <a:close/>
                </a:path>
              </a:pathLst>
            </a:custGeom>
            <a:solidFill>
              <a:srgbClr val="110559"/>
            </a:solidFill>
          </p:spPr>
        </p:sp>
      </p:grpSp>
      <p:sp>
        <p:nvSpPr>
          <p:cNvPr id="8" name="Freeform 8"/>
          <p:cNvSpPr/>
          <p:nvPr/>
        </p:nvSpPr>
        <p:spPr>
          <a:xfrm>
            <a:off x="6751623" y="2884306"/>
            <a:ext cx="3694027" cy="6362549"/>
          </a:xfrm>
          <a:custGeom>
            <a:avLst/>
            <a:gdLst/>
            <a:ahLst/>
            <a:cxnLst/>
            <a:rect l="l" t="t" r="r" b="b"/>
            <a:pathLst>
              <a:path w="3694027" h="6362549">
                <a:moveTo>
                  <a:pt x="0" y="0"/>
                </a:moveTo>
                <a:lnTo>
                  <a:pt x="3694028" y="0"/>
                </a:lnTo>
                <a:lnTo>
                  <a:pt x="3694028" y="6362548"/>
                </a:lnTo>
                <a:lnTo>
                  <a:pt x="0" y="6362548"/>
                </a:lnTo>
                <a:lnTo>
                  <a:pt x="0"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9" name="AutoShape 9"/>
          <p:cNvSpPr/>
          <p:nvPr/>
        </p:nvSpPr>
        <p:spPr>
          <a:xfrm>
            <a:off x="7314515" y="7147821"/>
            <a:ext cx="3658970" cy="23812"/>
          </a:xfrm>
          <a:prstGeom prst="line">
            <a:avLst/>
          </a:prstGeom>
          <a:ln w="9525" cap="rnd">
            <a:solidFill>
              <a:srgbClr val="FFFFFF"/>
            </a:solidFill>
            <a:prstDash val="solid"/>
            <a:headEnd type="none" w="sm" len="sm"/>
            <a:tailEnd type="none" w="sm" len="sm"/>
          </a:ln>
        </p:spPr>
      </p:sp>
      <p:sp>
        <p:nvSpPr>
          <p:cNvPr id="10" name="Freeform 10"/>
          <p:cNvSpPr/>
          <p:nvPr/>
        </p:nvSpPr>
        <p:spPr>
          <a:xfrm>
            <a:off x="8074636" y="3092802"/>
            <a:ext cx="2138728" cy="3389915"/>
          </a:xfrm>
          <a:custGeom>
            <a:avLst/>
            <a:gdLst/>
            <a:ahLst/>
            <a:cxnLst/>
            <a:rect l="l" t="t" r="r" b="b"/>
            <a:pathLst>
              <a:path w="2138728" h="3389915">
                <a:moveTo>
                  <a:pt x="0" y="0"/>
                </a:moveTo>
                <a:lnTo>
                  <a:pt x="2138728" y="0"/>
                </a:lnTo>
                <a:lnTo>
                  <a:pt x="2138728" y="3389915"/>
                </a:lnTo>
                <a:lnTo>
                  <a:pt x="0" y="33899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424958" y="3026127"/>
            <a:ext cx="4435722" cy="3687194"/>
          </a:xfrm>
          <a:custGeom>
            <a:avLst/>
            <a:gdLst/>
            <a:ahLst/>
            <a:cxnLst/>
            <a:rect l="l" t="t" r="r" b="b"/>
            <a:pathLst>
              <a:path w="4435722" h="3687194">
                <a:moveTo>
                  <a:pt x="0" y="0"/>
                </a:moveTo>
                <a:lnTo>
                  <a:pt x="4435722" y="0"/>
                </a:lnTo>
                <a:lnTo>
                  <a:pt x="4435722" y="3687194"/>
                </a:lnTo>
                <a:lnTo>
                  <a:pt x="0" y="36871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2790057" y="3156589"/>
            <a:ext cx="1705758" cy="3326834"/>
          </a:xfrm>
          <a:custGeom>
            <a:avLst/>
            <a:gdLst/>
            <a:ahLst/>
            <a:cxnLst/>
            <a:rect l="l" t="t" r="r" b="b"/>
            <a:pathLst>
              <a:path w="1705758" h="3326834">
                <a:moveTo>
                  <a:pt x="0" y="0"/>
                </a:moveTo>
                <a:lnTo>
                  <a:pt x="1705759" y="0"/>
                </a:lnTo>
                <a:lnTo>
                  <a:pt x="1705759" y="3326834"/>
                </a:lnTo>
                <a:lnTo>
                  <a:pt x="0" y="33268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4223171" y="861251"/>
            <a:ext cx="9841657" cy="1165860"/>
          </a:xfrm>
          <a:prstGeom prst="rect">
            <a:avLst/>
          </a:prstGeom>
        </p:spPr>
        <p:txBody>
          <a:bodyPr lIns="0" tIns="0" rIns="0" bIns="0" rtlCol="0" anchor="t">
            <a:spAutoFit/>
          </a:bodyPr>
          <a:lstStyle/>
          <a:p>
            <a:pPr marL="0" lvl="0" indent="0" algn="ctr">
              <a:lnSpc>
                <a:spcPts val="9360"/>
              </a:lnSpc>
              <a:spcBef>
                <a:spcPct val="0"/>
              </a:spcBef>
            </a:pPr>
            <a:r>
              <a:rPr lang="en-US" sz="7200" dirty="0">
                <a:solidFill>
                  <a:srgbClr val="F23869"/>
                </a:solidFill>
                <a:latin typeface="Roboto Bold"/>
              </a:rPr>
              <a:t>Product focus</a:t>
            </a:r>
          </a:p>
        </p:txBody>
      </p:sp>
      <p:sp>
        <p:nvSpPr>
          <p:cNvPr id="14" name="TextBox 14"/>
          <p:cNvSpPr txBox="1"/>
          <p:nvPr/>
        </p:nvSpPr>
        <p:spPr>
          <a:xfrm>
            <a:off x="1962277" y="6502820"/>
            <a:ext cx="3361083" cy="556895"/>
          </a:xfrm>
          <a:prstGeom prst="rect">
            <a:avLst/>
          </a:prstGeom>
        </p:spPr>
        <p:txBody>
          <a:bodyPr lIns="0" tIns="0" rIns="0" bIns="0" rtlCol="0" anchor="t">
            <a:spAutoFit/>
          </a:bodyPr>
          <a:lstStyle/>
          <a:p>
            <a:pPr algn="ctr">
              <a:lnSpc>
                <a:spcPts val="4419"/>
              </a:lnSpc>
              <a:spcBef>
                <a:spcPct val="0"/>
              </a:spcBef>
            </a:pPr>
            <a:r>
              <a:rPr lang="en-US" sz="3399" dirty="0">
                <a:solidFill>
                  <a:srgbClr val="FFFFFF"/>
                </a:solidFill>
                <a:latin typeface="Roboto Bold"/>
              </a:rPr>
              <a:t>UNOBTRUSIVE</a:t>
            </a:r>
          </a:p>
        </p:txBody>
      </p:sp>
      <p:sp>
        <p:nvSpPr>
          <p:cNvPr id="15" name="TextBox 15"/>
          <p:cNvSpPr txBox="1"/>
          <p:nvPr/>
        </p:nvSpPr>
        <p:spPr>
          <a:xfrm>
            <a:off x="1816241" y="7555015"/>
            <a:ext cx="3659032" cy="999857"/>
          </a:xfrm>
          <a:prstGeom prst="rect">
            <a:avLst/>
          </a:prstGeom>
        </p:spPr>
        <p:txBody>
          <a:bodyPr lIns="0" tIns="0" rIns="0" bIns="0" rtlCol="0" anchor="t">
            <a:spAutoFit/>
          </a:bodyPr>
          <a:lstStyle/>
          <a:p>
            <a:pPr algn="ctr">
              <a:lnSpc>
                <a:spcPts val="2639"/>
              </a:lnSpc>
              <a:spcBef>
                <a:spcPct val="0"/>
              </a:spcBef>
            </a:pPr>
            <a:r>
              <a:rPr lang="en-US" sz="1885" dirty="0">
                <a:solidFill>
                  <a:srgbClr val="FFFFFF"/>
                </a:solidFill>
                <a:latin typeface="Roboto"/>
              </a:rPr>
              <a:t>Few small and power efficient devices positioned around the house can grant full coverage.</a:t>
            </a:r>
          </a:p>
        </p:txBody>
      </p:sp>
      <p:sp>
        <p:nvSpPr>
          <p:cNvPr id="16" name="TextBox 16"/>
          <p:cNvSpPr txBox="1"/>
          <p:nvPr/>
        </p:nvSpPr>
        <p:spPr>
          <a:xfrm>
            <a:off x="7107541" y="6502820"/>
            <a:ext cx="4072918" cy="556895"/>
          </a:xfrm>
          <a:prstGeom prst="rect">
            <a:avLst/>
          </a:prstGeom>
        </p:spPr>
        <p:txBody>
          <a:bodyPr lIns="0" tIns="0" rIns="0" bIns="0" rtlCol="0" anchor="t">
            <a:spAutoFit/>
          </a:bodyPr>
          <a:lstStyle/>
          <a:p>
            <a:pPr algn="ctr">
              <a:lnSpc>
                <a:spcPts val="4419"/>
              </a:lnSpc>
              <a:spcBef>
                <a:spcPct val="0"/>
              </a:spcBef>
            </a:pPr>
            <a:r>
              <a:rPr lang="en-US" sz="3399" dirty="0">
                <a:solidFill>
                  <a:srgbClr val="FFFFFF"/>
                </a:solidFill>
                <a:latin typeface="Roboto Bold"/>
              </a:rPr>
              <a:t>SECURE</a:t>
            </a:r>
          </a:p>
        </p:txBody>
      </p:sp>
      <p:sp>
        <p:nvSpPr>
          <p:cNvPr id="17" name="TextBox 17"/>
          <p:cNvSpPr txBox="1"/>
          <p:nvPr/>
        </p:nvSpPr>
        <p:spPr>
          <a:xfrm>
            <a:off x="7314484" y="7555015"/>
            <a:ext cx="3659032" cy="1333232"/>
          </a:xfrm>
          <a:prstGeom prst="rect">
            <a:avLst/>
          </a:prstGeom>
        </p:spPr>
        <p:txBody>
          <a:bodyPr lIns="0" tIns="0" rIns="0" bIns="0" rtlCol="0" anchor="t">
            <a:spAutoFit/>
          </a:bodyPr>
          <a:lstStyle/>
          <a:p>
            <a:pPr algn="ctr">
              <a:lnSpc>
                <a:spcPts val="2639"/>
              </a:lnSpc>
            </a:pPr>
            <a:r>
              <a:rPr lang="en-US" sz="1885" dirty="0">
                <a:solidFill>
                  <a:srgbClr val="FFFFFF"/>
                </a:solidFill>
                <a:latin typeface="Roboto"/>
              </a:rPr>
              <a:t>No private data gets shared outside of your own home. </a:t>
            </a:r>
          </a:p>
          <a:p>
            <a:pPr algn="ctr">
              <a:lnSpc>
                <a:spcPts val="2639"/>
              </a:lnSpc>
              <a:spcBef>
                <a:spcPct val="0"/>
              </a:spcBef>
            </a:pPr>
            <a:r>
              <a:rPr lang="en-US" sz="1885" dirty="0">
                <a:solidFill>
                  <a:srgbClr val="FFFFFF"/>
                </a:solidFill>
                <a:latin typeface="Roboto"/>
              </a:rPr>
              <a:t>No compromising data gets recorded.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0442" y="2884306"/>
            <a:ext cx="4784753" cy="6362549"/>
            <a:chOff x="0" y="0"/>
            <a:chExt cx="2114181" cy="2811342"/>
          </a:xfrm>
        </p:grpSpPr>
        <p:sp>
          <p:nvSpPr>
            <p:cNvPr id="3" name="Freeform 3"/>
            <p:cNvSpPr/>
            <p:nvPr/>
          </p:nvSpPr>
          <p:spPr>
            <a:xfrm>
              <a:off x="0" y="0"/>
              <a:ext cx="2114181" cy="2811342"/>
            </a:xfrm>
            <a:custGeom>
              <a:avLst/>
              <a:gdLst/>
              <a:ahLst/>
              <a:cxnLst/>
              <a:rect l="l" t="t" r="r" b="b"/>
              <a:pathLst>
                <a:path w="2114181" h="2811342">
                  <a:moveTo>
                    <a:pt x="1989720" y="2811342"/>
                  </a:moveTo>
                  <a:lnTo>
                    <a:pt x="124460" y="2811342"/>
                  </a:lnTo>
                  <a:cubicBezTo>
                    <a:pt x="55880" y="2811342"/>
                    <a:pt x="0" y="2755462"/>
                    <a:pt x="0" y="2686882"/>
                  </a:cubicBezTo>
                  <a:lnTo>
                    <a:pt x="0" y="124460"/>
                  </a:lnTo>
                  <a:cubicBezTo>
                    <a:pt x="0" y="55880"/>
                    <a:pt x="55880" y="0"/>
                    <a:pt x="124460" y="0"/>
                  </a:cubicBezTo>
                  <a:lnTo>
                    <a:pt x="1989721" y="0"/>
                  </a:lnTo>
                  <a:cubicBezTo>
                    <a:pt x="2058301" y="0"/>
                    <a:pt x="2114181" y="55880"/>
                    <a:pt x="2114181" y="124460"/>
                  </a:cubicBezTo>
                  <a:lnTo>
                    <a:pt x="2114181" y="2686882"/>
                  </a:lnTo>
                  <a:cubicBezTo>
                    <a:pt x="2114181" y="2755462"/>
                    <a:pt x="2058301" y="2811342"/>
                    <a:pt x="1989721" y="2811342"/>
                  </a:cubicBezTo>
                  <a:close/>
                </a:path>
              </a:pathLst>
            </a:custGeom>
            <a:solidFill>
              <a:srgbClr val="110559"/>
            </a:solidFill>
          </p:spPr>
        </p:sp>
      </p:grpSp>
      <p:sp>
        <p:nvSpPr>
          <p:cNvPr id="4" name="Freeform 4"/>
          <p:cNvSpPr/>
          <p:nvPr/>
        </p:nvSpPr>
        <p:spPr>
          <a:xfrm>
            <a:off x="1250442" y="2884306"/>
            <a:ext cx="3694027" cy="6362549"/>
          </a:xfrm>
          <a:custGeom>
            <a:avLst/>
            <a:gdLst/>
            <a:ahLst/>
            <a:cxnLst/>
            <a:rect l="l" t="t" r="r" b="b"/>
            <a:pathLst>
              <a:path w="3694027" h="6362549">
                <a:moveTo>
                  <a:pt x="0" y="0"/>
                </a:moveTo>
                <a:lnTo>
                  <a:pt x="3694027" y="0"/>
                </a:lnTo>
                <a:lnTo>
                  <a:pt x="3694027" y="6362548"/>
                </a:lnTo>
                <a:lnTo>
                  <a:pt x="0" y="6362548"/>
                </a:lnTo>
                <a:lnTo>
                  <a:pt x="0"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5" name="AutoShape 5"/>
          <p:cNvSpPr/>
          <p:nvPr/>
        </p:nvSpPr>
        <p:spPr>
          <a:xfrm>
            <a:off x="1813451" y="7131152"/>
            <a:ext cx="3658970" cy="23812"/>
          </a:xfrm>
          <a:prstGeom prst="line">
            <a:avLst/>
          </a:prstGeom>
          <a:ln w="9525" cap="rnd">
            <a:solidFill>
              <a:srgbClr val="FFFFFF"/>
            </a:solidFill>
            <a:prstDash val="solid"/>
            <a:headEnd type="none" w="sm" len="sm"/>
            <a:tailEnd type="none" w="sm" len="sm"/>
          </a:ln>
        </p:spPr>
      </p:sp>
      <p:grpSp>
        <p:nvGrpSpPr>
          <p:cNvPr id="6" name="Group 6"/>
          <p:cNvGrpSpPr/>
          <p:nvPr/>
        </p:nvGrpSpPr>
        <p:grpSpPr>
          <a:xfrm>
            <a:off x="6751623" y="2884306"/>
            <a:ext cx="4784753" cy="6362549"/>
            <a:chOff x="0" y="0"/>
            <a:chExt cx="2114181" cy="2811342"/>
          </a:xfrm>
        </p:grpSpPr>
        <p:sp>
          <p:nvSpPr>
            <p:cNvPr id="7" name="Freeform 7"/>
            <p:cNvSpPr/>
            <p:nvPr/>
          </p:nvSpPr>
          <p:spPr>
            <a:xfrm>
              <a:off x="0" y="0"/>
              <a:ext cx="2114181" cy="2811342"/>
            </a:xfrm>
            <a:custGeom>
              <a:avLst/>
              <a:gdLst/>
              <a:ahLst/>
              <a:cxnLst/>
              <a:rect l="l" t="t" r="r" b="b"/>
              <a:pathLst>
                <a:path w="2114181" h="2811342">
                  <a:moveTo>
                    <a:pt x="1989720" y="2811342"/>
                  </a:moveTo>
                  <a:lnTo>
                    <a:pt x="124460" y="2811342"/>
                  </a:lnTo>
                  <a:cubicBezTo>
                    <a:pt x="55880" y="2811342"/>
                    <a:pt x="0" y="2755462"/>
                    <a:pt x="0" y="2686882"/>
                  </a:cubicBezTo>
                  <a:lnTo>
                    <a:pt x="0" y="124460"/>
                  </a:lnTo>
                  <a:cubicBezTo>
                    <a:pt x="0" y="55880"/>
                    <a:pt x="55880" y="0"/>
                    <a:pt x="124460" y="0"/>
                  </a:cubicBezTo>
                  <a:lnTo>
                    <a:pt x="1989721" y="0"/>
                  </a:lnTo>
                  <a:cubicBezTo>
                    <a:pt x="2058301" y="0"/>
                    <a:pt x="2114181" y="55880"/>
                    <a:pt x="2114181" y="124460"/>
                  </a:cubicBezTo>
                  <a:lnTo>
                    <a:pt x="2114181" y="2686882"/>
                  </a:lnTo>
                  <a:cubicBezTo>
                    <a:pt x="2114181" y="2755462"/>
                    <a:pt x="2058301" y="2811342"/>
                    <a:pt x="1989721" y="2811342"/>
                  </a:cubicBezTo>
                  <a:close/>
                </a:path>
              </a:pathLst>
            </a:custGeom>
            <a:solidFill>
              <a:srgbClr val="110559"/>
            </a:solidFill>
          </p:spPr>
        </p:sp>
      </p:grpSp>
      <p:sp>
        <p:nvSpPr>
          <p:cNvPr id="8" name="Freeform 8"/>
          <p:cNvSpPr/>
          <p:nvPr/>
        </p:nvSpPr>
        <p:spPr>
          <a:xfrm>
            <a:off x="6751623" y="2884306"/>
            <a:ext cx="3694027" cy="6362549"/>
          </a:xfrm>
          <a:custGeom>
            <a:avLst/>
            <a:gdLst/>
            <a:ahLst/>
            <a:cxnLst/>
            <a:rect l="l" t="t" r="r" b="b"/>
            <a:pathLst>
              <a:path w="3694027" h="6362549">
                <a:moveTo>
                  <a:pt x="0" y="0"/>
                </a:moveTo>
                <a:lnTo>
                  <a:pt x="3694028" y="0"/>
                </a:lnTo>
                <a:lnTo>
                  <a:pt x="3694028" y="6362548"/>
                </a:lnTo>
                <a:lnTo>
                  <a:pt x="0" y="6362548"/>
                </a:lnTo>
                <a:lnTo>
                  <a:pt x="0"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9" name="AutoShape 9"/>
          <p:cNvSpPr/>
          <p:nvPr/>
        </p:nvSpPr>
        <p:spPr>
          <a:xfrm>
            <a:off x="7314515" y="7147821"/>
            <a:ext cx="3658970" cy="23812"/>
          </a:xfrm>
          <a:prstGeom prst="line">
            <a:avLst/>
          </a:prstGeom>
          <a:ln w="9525" cap="rnd">
            <a:solidFill>
              <a:srgbClr val="FFFFFF"/>
            </a:solidFill>
            <a:prstDash val="solid"/>
            <a:headEnd type="none" w="sm" len="sm"/>
            <a:tailEnd type="none" w="sm" len="sm"/>
          </a:ln>
        </p:spPr>
      </p:sp>
      <p:grpSp>
        <p:nvGrpSpPr>
          <p:cNvPr id="10" name="Group 10"/>
          <p:cNvGrpSpPr/>
          <p:nvPr/>
        </p:nvGrpSpPr>
        <p:grpSpPr>
          <a:xfrm>
            <a:off x="12252805" y="2884306"/>
            <a:ext cx="4784753" cy="6362549"/>
            <a:chOff x="0" y="0"/>
            <a:chExt cx="2114181" cy="2811342"/>
          </a:xfrm>
        </p:grpSpPr>
        <p:sp>
          <p:nvSpPr>
            <p:cNvPr id="11" name="Freeform 11"/>
            <p:cNvSpPr/>
            <p:nvPr/>
          </p:nvSpPr>
          <p:spPr>
            <a:xfrm>
              <a:off x="0" y="0"/>
              <a:ext cx="2114181" cy="2811342"/>
            </a:xfrm>
            <a:custGeom>
              <a:avLst/>
              <a:gdLst/>
              <a:ahLst/>
              <a:cxnLst/>
              <a:rect l="l" t="t" r="r" b="b"/>
              <a:pathLst>
                <a:path w="2114181" h="2811342">
                  <a:moveTo>
                    <a:pt x="1989720" y="2811342"/>
                  </a:moveTo>
                  <a:lnTo>
                    <a:pt x="124460" y="2811342"/>
                  </a:lnTo>
                  <a:cubicBezTo>
                    <a:pt x="55880" y="2811342"/>
                    <a:pt x="0" y="2755462"/>
                    <a:pt x="0" y="2686882"/>
                  </a:cubicBezTo>
                  <a:lnTo>
                    <a:pt x="0" y="124460"/>
                  </a:lnTo>
                  <a:cubicBezTo>
                    <a:pt x="0" y="55880"/>
                    <a:pt x="55880" y="0"/>
                    <a:pt x="124460" y="0"/>
                  </a:cubicBezTo>
                  <a:lnTo>
                    <a:pt x="1989721" y="0"/>
                  </a:lnTo>
                  <a:cubicBezTo>
                    <a:pt x="2058301" y="0"/>
                    <a:pt x="2114181" y="55880"/>
                    <a:pt x="2114181" y="124460"/>
                  </a:cubicBezTo>
                  <a:lnTo>
                    <a:pt x="2114181" y="2686882"/>
                  </a:lnTo>
                  <a:cubicBezTo>
                    <a:pt x="2114181" y="2755462"/>
                    <a:pt x="2058301" y="2811342"/>
                    <a:pt x="1989721" y="2811342"/>
                  </a:cubicBezTo>
                  <a:close/>
                </a:path>
              </a:pathLst>
            </a:custGeom>
            <a:solidFill>
              <a:srgbClr val="110559"/>
            </a:solidFill>
          </p:spPr>
        </p:sp>
      </p:grpSp>
      <p:sp>
        <p:nvSpPr>
          <p:cNvPr id="12" name="Freeform 12"/>
          <p:cNvSpPr/>
          <p:nvPr/>
        </p:nvSpPr>
        <p:spPr>
          <a:xfrm>
            <a:off x="12252805" y="2884306"/>
            <a:ext cx="3694027" cy="6362549"/>
          </a:xfrm>
          <a:custGeom>
            <a:avLst/>
            <a:gdLst/>
            <a:ahLst/>
            <a:cxnLst/>
            <a:rect l="l" t="t" r="r" b="b"/>
            <a:pathLst>
              <a:path w="3694027" h="6362549">
                <a:moveTo>
                  <a:pt x="0" y="0"/>
                </a:moveTo>
                <a:lnTo>
                  <a:pt x="3694027" y="0"/>
                </a:lnTo>
                <a:lnTo>
                  <a:pt x="3694027" y="6362548"/>
                </a:lnTo>
                <a:lnTo>
                  <a:pt x="0" y="6362548"/>
                </a:lnTo>
                <a:lnTo>
                  <a:pt x="0" y="0"/>
                </a:lnTo>
                <a:close/>
              </a:path>
            </a:pathLst>
          </a:custGeom>
          <a:blipFill>
            <a:blip r:embed="rId3">
              <a:alphaModFix amt="49000"/>
              <a:extLst>
                <a:ext uri="{96DAC541-7B7A-43D3-8B79-37D633B846F1}">
                  <asvg:svgBlip xmlns:asvg="http://schemas.microsoft.com/office/drawing/2016/SVG/main" r:embed="rId4"/>
                </a:ext>
              </a:extLst>
            </a:blip>
            <a:stretch>
              <a:fillRect l="-72238"/>
            </a:stretch>
          </a:blipFill>
        </p:spPr>
      </p:sp>
      <p:sp>
        <p:nvSpPr>
          <p:cNvPr id="13" name="AutoShape 13"/>
          <p:cNvSpPr/>
          <p:nvPr/>
        </p:nvSpPr>
        <p:spPr>
          <a:xfrm>
            <a:off x="12815696" y="7147821"/>
            <a:ext cx="3658970" cy="23812"/>
          </a:xfrm>
          <a:prstGeom prst="line">
            <a:avLst/>
          </a:prstGeom>
          <a:ln w="9525" cap="rnd">
            <a:solidFill>
              <a:srgbClr val="FFFFFF"/>
            </a:solidFill>
            <a:prstDash val="solid"/>
            <a:headEnd type="none" w="sm" len="sm"/>
            <a:tailEnd type="none" w="sm" len="sm"/>
          </a:ln>
        </p:spPr>
      </p:sp>
      <p:sp>
        <p:nvSpPr>
          <p:cNvPr id="14" name="Freeform 14"/>
          <p:cNvSpPr/>
          <p:nvPr/>
        </p:nvSpPr>
        <p:spPr>
          <a:xfrm>
            <a:off x="12732457" y="3225149"/>
            <a:ext cx="3825448" cy="1293697"/>
          </a:xfrm>
          <a:custGeom>
            <a:avLst/>
            <a:gdLst/>
            <a:ahLst/>
            <a:cxnLst/>
            <a:rect l="l" t="t" r="r" b="b"/>
            <a:pathLst>
              <a:path w="3825448" h="1293697">
                <a:moveTo>
                  <a:pt x="0" y="0"/>
                </a:moveTo>
                <a:lnTo>
                  <a:pt x="3825448" y="0"/>
                </a:lnTo>
                <a:lnTo>
                  <a:pt x="3825448" y="1293697"/>
                </a:lnTo>
                <a:lnTo>
                  <a:pt x="0" y="12936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8074636" y="3092802"/>
            <a:ext cx="2138728" cy="3389915"/>
          </a:xfrm>
          <a:custGeom>
            <a:avLst/>
            <a:gdLst/>
            <a:ahLst/>
            <a:cxnLst/>
            <a:rect l="l" t="t" r="r" b="b"/>
            <a:pathLst>
              <a:path w="2138728" h="3389915">
                <a:moveTo>
                  <a:pt x="0" y="0"/>
                </a:moveTo>
                <a:lnTo>
                  <a:pt x="2138728" y="0"/>
                </a:lnTo>
                <a:lnTo>
                  <a:pt x="2138728" y="3389915"/>
                </a:lnTo>
                <a:lnTo>
                  <a:pt x="0" y="33899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424958" y="3026127"/>
            <a:ext cx="4435722" cy="3687194"/>
          </a:xfrm>
          <a:custGeom>
            <a:avLst/>
            <a:gdLst/>
            <a:ahLst/>
            <a:cxnLst/>
            <a:rect l="l" t="t" r="r" b="b"/>
            <a:pathLst>
              <a:path w="4435722" h="3687194">
                <a:moveTo>
                  <a:pt x="0" y="0"/>
                </a:moveTo>
                <a:lnTo>
                  <a:pt x="4435722" y="0"/>
                </a:lnTo>
                <a:lnTo>
                  <a:pt x="4435722" y="3687194"/>
                </a:lnTo>
                <a:lnTo>
                  <a:pt x="0" y="3687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2790057" y="3156589"/>
            <a:ext cx="1705758" cy="3326834"/>
          </a:xfrm>
          <a:custGeom>
            <a:avLst/>
            <a:gdLst/>
            <a:ahLst/>
            <a:cxnLst/>
            <a:rect l="l" t="t" r="r" b="b"/>
            <a:pathLst>
              <a:path w="1705758" h="3326834">
                <a:moveTo>
                  <a:pt x="0" y="0"/>
                </a:moveTo>
                <a:lnTo>
                  <a:pt x="1705759" y="0"/>
                </a:lnTo>
                <a:lnTo>
                  <a:pt x="1705759" y="3326834"/>
                </a:lnTo>
                <a:lnTo>
                  <a:pt x="0" y="33268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3091885" y="3709965"/>
            <a:ext cx="2854947" cy="2867070"/>
          </a:xfrm>
          <a:custGeom>
            <a:avLst/>
            <a:gdLst/>
            <a:ahLst/>
            <a:cxnLst/>
            <a:rect l="l" t="t" r="r" b="b"/>
            <a:pathLst>
              <a:path w="2854947" h="2867070">
                <a:moveTo>
                  <a:pt x="0" y="0"/>
                </a:moveTo>
                <a:lnTo>
                  <a:pt x="2854947" y="0"/>
                </a:lnTo>
                <a:lnTo>
                  <a:pt x="2854947" y="2867070"/>
                </a:lnTo>
                <a:lnTo>
                  <a:pt x="0" y="2867070"/>
                </a:lnTo>
                <a:lnTo>
                  <a:pt x="0" y="0"/>
                </a:lnTo>
                <a:close/>
              </a:path>
            </a:pathLst>
          </a:custGeom>
          <a:blipFill>
            <a:blip r:embed="rId13"/>
            <a:stretch>
              <a:fillRect/>
            </a:stretch>
          </a:blipFill>
        </p:spPr>
      </p:sp>
      <p:sp>
        <p:nvSpPr>
          <p:cNvPr id="19" name="TextBox 19"/>
          <p:cNvSpPr txBox="1"/>
          <p:nvPr/>
        </p:nvSpPr>
        <p:spPr>
          <a:xfrm>
            <a:off x="4223171" y="861251"/>
            <a:ext cx="9841657" cy="1165860"/>
          </a:xfrm>
          <a:prstGeom prst="rect">
            <a:avLst/>
          </a:prstGeom>
        </p:spPr>
        <p:txBody>
          <a:bodyPr lIns="0" tIns="0" rIns="0" bIns="0" rtlCol="0" anchor="t">
            <a:spAutoFit/>
          </a:bodyPr>
          <a:lstStyle/>
          <a:p>
            <a:pPr marL="0" lvl="0" indent="0" algn="ctr">
              <a:lnSpc>
                <a:spcPts val="9360"/>
              </a:lnSpc>
              <a:spcBef>
                <a:spcPct val="0"/>
              </a:spcBef>
            </a:pPr>
            <a:r>
              <a:rPr lang="en-US" sz="7200" dirty="0">
                <a:solidFill>
                  <a:srgbClr val="F23869"/>
                </a:solidFill>
                <a:latin typeface="Roboto Bold"/>
              </a:rPr>
              <a:t>Product focus</a:t>
            </a:r>
          </a:p>
        </p:txBody>
      </p:sp>
      <p:sp>
        <p:nvSpPr>
          <p:cNvPr id="20" name="TextBox 20"/>
          <p:cNvSpPr txBox="1"/>
          <p:nvPr/>
        </p:nvSpPr>
        <p:spPr>
          <a:xfrm>
            <a:off x="1962277" y="6502820"/>
            <a:ext cx="3361083" cy="556895"/>
          </a:xfrm>
          <a:prstGeom prst="rect">
            <a:avLst/>
          </a:prstGeom>
        </p:spPr>
        <p:txBody>
          <a:bodyPr lIns="0" tIns="0" rIns="0" bIns="0" rtlCol="0" anchor="t">
            <a:spAutoFit/>
          </a:bodyPr>
          <a:lstStyle/>
          <a:p>
            <a:pPr algn="ctr">
              <a:lnSpc>
                <a:spcPts val="4419"/>
              </a:lnSpc>
              <a:spcBef>
                <a:spcPct val="0"/>
              </a:spcBef>
            </a:pPr>
            <a:r>
              <a:rPr lang="en-US" sz="3399" dirty="0">
                <a:solidFill>
                  <a:srgbClr val="FFFFFF"/>
                </a:solidFill>
                <a:latin typeface="Roboto Bold"/>
              </a:rPr>
              <a:t>UNOBTRUSIVE</a:t>
            </a:r>
          </a:p>
        </p:txBody>
      </p:sp>
      <p:sp>
        <p:nvSpPr>
          <p:cNvPr id="21" name="TextBox 21"/>
          <p:cNvSpPr txBox="1"/>
          <p:nvPr/>
        </p:nvSpPr>
        <p:spPr>
          <a:xfrm>
            <a:off x="1816241" y="7555015"/>
            <a:ext cx="3659032" cy="999857"/>
          </a:xfrm>
          <a:prstGeom prst="rect">
            <a:avLst/>
          </a:prstGeom>
        </p:spPr>
        <p:txBody>
          <a:bodyPr lIns="0" tIns="0" rIns="0" bIns="0" rtlCol="0" anchor="t">
            <a:spAutoFit/>
          </a:bodyPr>
          <a:lstStyle/>
          <a:p>
            <a:pPr algn="ctr">
              <a:lnSpc>
                <a:spcPts val="2639"/>
              </a:lnSpc>
              <a:spcBef>
                <a:spcPct val="0"/>
              </a:spcBef>
            </a:pPr>
            <a:r>
              <a:rPr lang="en-US" sz="1885" dirty="0">
                <a:solidFill>
                  <a:srgbClr val="FFFFFF"/>
                </a:solidFill>
                <a:latin typeface="Roboto"/>
              </a:rPr>
              <a:t>Few small and power efficient devices positioned around the house can grant full coverage.</a:t>
            </a:r>
          </a:p>
        </p:txBody>
      </p:sp>
      <p:sp>
        <p:nvSpPr>
          <p:cNvPr id="22" name="TextBox 22"/>
          <p:cNvSpPr txBox="1"/>
          <p:nvPr/>
        </p:nvSpPr>
        <p:spPr>
          <a:xfrm>
            <a:off x="7107541" y="6502820"/>
            <a:ext cx="4072918" cy="556895"/>
          </a:xfrm>
          <a:prstGeom prst="rect">
            <a:avLst/>
          </a:prstGeom>
        </p:spPr>
        <p:txBody>
          <a:bodyPr lIns="0" tIns="0" rIns="0" bIns="0" rtlCol="0" anchor="t">
            <a:spAutoFit/>
          </a:bodyPr>
          <a:lstStyle/>
          <a:p>
            <a:pPr algn="ctr">
              <a:lnSpc>
                <a:spcPts val="4419"/>
              </a:lnSpc>
              <a:spcBef>
                <a:spcPct val="0"/>
              </a:spcBef>
            </a:pPr>
            <a:r>
              <a:rPr lang="en-US" sz="3399" dirty="0">
                <a:solidFill>
                  <a:srgbClr val="FFFFFF"/>
                </a:solidFill>
                <a:latin typeface="Roboto Bold"/>
              </a:rPr>
              <a:t>SECURE</a:t>
            </a:r>
          </a:p>
        </p:txBody>
      </p:sp>
      <p:sp>
        <p:nvSpPr>
          <p:cNvPr id="23" name="TextBox 23"/>
          <p:cNvSpPr txBox="1"/>
          <p:nvPr/>
        </p:nvSpPr>
        <p:spPr>
          <a:xfrm>
            <a:off x="7314484" y="7555015"/>
            <a:ext cx="3659032" cy="1333232"/>
          </a:xfrm>
          <a:prstGeom prst="rect">
            <a:avLst/>
          </a:prstGeom>
        </p:spPr>
        <p:txBody>
          <a:bodyPr lIns="0" tIns="0" rIns="0" bIns="0" rtlCol="0" anchor="t">
            <a:spAutoFit/>
          </a:bodyPr>
          <a:lstStyle/>
          <a:p>
            <a:pPr algn="ctr">
              <a:lnSpc>
                <a:spcPts val="2639"/>
              </a:lnSpc>
            </a:pPr>
            <a:r>
              <a:rPr lang="en-US" sz="1885" dirty="0">
                <a:solidFill>
                  <a:srgbClr val="FFFFFF"/>
                </a:solidFill>
                <a:latin typeface="Roboto"/>
              </a:rPr>
              <a:t>No private data gets shared outside of your own home. </a:t>
            </a:r>
          </a:p>
          <a:p>
            <a:pPr algn="ctr">
              <a:lnSpc>
                <a:spcPts val="2639"/>
              </a:lnSpc>
              <a:spcBef>
                <a:spcPct val="0"/>
              </a:spcBef>
            </a:pPr>
            <a:r>
              <a:rPr lang="en-US" sz="1885" dirty="0">
                <a:solidFill>
                  <a:srgbClr val="FFFFFF"/>
                </a:solidFill>
                <a:latin typeface="Roboto"/>
              </a:rPr>
              <a:t>No compromising data gets recorded.</a:t>
            </a:r>
          </a:p>
        </p:txBody>
      </p:sp>
      <p:sp>
        <p:nvSpPr>
          <p:cNvPr id="24" name="TextBox 24"/>
          <p:cNvSpPr txBox="1"/>
          <p:nvPr/>
        </p:nvSpPr>
        <p:spPr>
          <a:xfrm>
            <a:off x="12964640" y="6502820"/>
            <a:ext cx="3361083" cy="556895"/>
          </a:xfrm>
          <a:prstGeom prst="rect">
            <a:avLst/>
          </a:prstGeom>
        </p:spPr>
        <p:txBody>
          <a:bodyPr lIns="0" tIns="0" rIns="0" bIns="0" rtlCol="0" anchor="t">
            <a:spAutoFit/>
          </a:bodyPr>
          <a:lstStyle/>
          <a:p>
            <a:pPr algn="ctr">
              <a:lnSpc>
                <a:spcPts val="4419"/>
              </a:lnSpc>
              <a:spcBef>
                <a:spcPct val="0"/>
              </a:spcBef>
            </a:pPr>
            <a:r>
              <a:rPr lang="en-US" sz="3399" dirty="0">
                <a:solidFill>
                  <a:srgbClr val="FFFFFF"/>
                </a:solidFill>
                <a:latin typeface="Roboto Bold"/>
              </a:rPr>
              <a:t>INTELLIGENT</a:t>
            </a:r>
          </a:p>
        </p:txBody>
      </p:sp>
      <p:sp>
        <p:nvSpPr>
          <p:cNvPr id="25" name="TextBox 25"/>
          <p:cNvSpPr txBox="1"/>
          <p:nvPr/>
        </p:nvSpPr>
        <p:spPr>
          <a:xfrm>
            <a:off x="12815665" y="7388328"/>
            <a:ext cx="3659032" cy="1333232"/>
          </a:xfrm>
          <a:prstGeom prst="rect">
            <a:avLst/>
          </a:prstGeom>
        </p:spPr>
        <p:txBody>
          <a:bodyPr lIns="0" tIns="0" rIns="0" bIns="0" rtlCol="0" anchor="t">
            <a:spAutoFit/>
          </a:bodyPr>
          <a:lstStyle/>
          <a:p>
            <a:pPr algn="ctr">
              <a:lnSpc>
                <a:spcPts val="2639"/>
              </a:lnSpc>
            </a:pPr>
            <a:r>
              <a:rPr lang="en-US" sz="1885" dirty="0">
                <a:solidFill>
                  <a:srgbClr val="FFFFFF"/>
                </a:solidFill>
                <a:latin typeface="Roboto"/>
              </a:rPr>
              <a:t>Fast and easy first integration.</a:t>
            </a:r>
          </a:p>
          <a:p>
            <a:pPr algn="ctr">
              <a:lnSpc>
                <a:spcPts val="2639"/>
              </a:lnSpc>
            </a:pPr>
            <a:r>
              <a:rPr lang="en-US" sz="1885" dirty="0">
                <a:solidFill>
                  <a:srgbClr val="FFFFFF"/>
                </a:solidFill>
                <a:latin typeface="Roboto"/>
              </a:rPr>
              <a:t>No need to get turned on/off</a:t>
            </a:r>
          </a:p>
          <a:p>
            <a:pPr algn="ctr">
              <a:lnSpc>
                <a:spcPts val="2639"/>
              </a:lnSpc>
              <a:spcBef>
                <a:spcPct val="0"/>
              </a:spcBef>
            </a:pPr>
            <a:r>
              <a:rPr lang="en-US" sz="1885" dirty="0">
                <a:solidFill>
                  <a:srgbClr val="FFFFFF"/>
                </a:solidFill>
                <a:latin typeface="Roboto"/>
              </a:rPr>
              <a:t>Personalized identification based on a custom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78775" y="1063543"/>
            <a:ext cx="11591190" cy="6648566"/>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428" b="-3428"/>
              </a:stretch>
            </a:blipFill>
          </p:spPr>
        </p:sp>
      </p:grpSp>
      <p:grpSp>
        <p:nvGrpSpPr>
          <p:cNvPr id="8" name="Group 8"/>
          <p:cNvGrpSpPr/>
          <p:nvPr/>
        </p:nvGrpSpPr>
        <p:grpSpPr>
          <a:xfrm>
            <a:off x="6419109" y="6124605"/>
            <a:ext cx="4390540" cy="3010593"/>
            <a:chOff x="0" y="0"/>
            <a:chExt cx="2704992" cy="1854813"/>
          </a:xfrm>
        </p:grpSpPr>
        <p:sp>
          <p:nvSpPr>
            <p:cNvPr id="9" name="Freeform 9"/>
            <p:cNvSpPr/>
            <p:nvPr/>
          </p:nvSpPr>
          <p:spPr>
            <a:xfrm>
              <a:off x="0" y="0"/>
              <a:ext cx="2704992" cy="1854813"/>
            </a:xfrm>
            <a:custGeom>
              <a:avLst/>
              <a:gdLst/>
              <a:ahLst/>
              <a:cxnLst/>
              <a:rect l="l" t="t" r="r" b="b"/>
              <a:pathLst>
                <a:path w="2704992" h="1854813">
                  <a:moveTo>
                    <a:pt x="2580532" y="1854813"/>
                  </a:moveTo>
                  <a:lnTo>
                    <a:pt x="124460" y="1854813"/>
                  </a:lnTo>
                  <a:cubicBezTo>
                    <a:pt x="55880" y="1854813"/>
                    <a:pt x="0" y="1798933"/>
                    <a:pt x="0" y="1730353"/>
                  </a:cubicBezTo>
                  <a:lnTo>
                    <a:pt x="0" y="124460"/>
                  </a:lnTo>
                  <a:cubicBezTo>
                    <a:pt x="0" y="55880"/>
                    <a:pt x="55880" y="0"/>
                    <a:pt x="124460" y="0"/>
                  </a:cubicBezTo>
                  <a:lnTo>
                    <a:pt x="2580532" y="0"/>
                  </a:lnTo>
                  <a:cubicBezTo>
                    <a:pt x="2649112" y="0"/>
                    <a:pt x="2704992" y="55880"/>
                    <a:pt x="2704992" y="124460"/>
                  </a:cubicBezTo>
                  <a:lnTo>
                    <a:pt x="2704992" y="1730353"/>
                  </a:lnTo>
                  <a:cubicBezTo>
                    <a:pt x="2704992" y="1798933"/>
                    <a:pt x="2649112" y="1854813"/>
                    <a:pt x="2580532" y="1854813"/>
                  </a:cubicBezTo>
                  <a:close/>
                </a:path>
              </a:pathLst>
            </a:custGeom>
            <a:solidFill>
              <a:srgbClr val="110559"/>
            </a:solidFill>
          </p:spPr>
        </p:sp>
      </p:grpSp>
      <p:sp>
        <p:nvSpPr>
          <p:cNvPr id="10" name="TextBox 10"/>
          <p:cNvSpPr txBox="1"/>
          <p:nvPr/>
        </p:nvSpPr>
        <p:spPr>
          <a:xfrm>
            <a:off x="6816532" y="7582276"/>
            <a:ext cx="3993117" cy="1163320"/>
          </a:xfrm>
          <a:prstGeom prst="rect">
            <a:avLst/>
          </a:prstGeom>
        </p:spPr>
        <p:txBody>
          <a:bodyPr lIns="0" tIns="0" rIns="0" bIns="0" rtlCol="0" anchor="t">
            <a:spAutoFit/>
          </a:bodyPr>
          <a:lstStyle/>
          <a:p>
            <a:pPr>
              <a:lnSpc>
                <a:spcPts val="3080"/>
              </a:lnSpc>
              <a:spcBef>
                <a:spcPct val="0"/>
              </a:spcBef>
            </a:pPr>
            <a:r>
              <a:rPr lang="en-US" sz="2200" dirty="0">
                <a:solidFill>
                  <a:srgbClr val="FFFFFF"/>
                </a:solidFill>
                <a:latin typeface="Roboto"/>
              </a:rPr>
              <a:t>Owner's life could depend on the effectiveness and efficacy of the device</a:t>
            </a:r>
          </a:p>
        </p:txBody>
      </p:sp>
      <p:sp>
        <p:nvSpPr>
          <p:cNvPr id="11" name="TextBox 11"/>
          <p:cNvSpPr txBox="1"/>
          <p:nvPr/>
        </p:nvSpPr>
        <p:spPr>
          <a:xfrm>
            <a:off x="6816532" y="6829310"/>
            <a:ext cx="3993117" cy="540263"/>
          </a:xfrm>
          <a:prstGeom prst="rect">
            <a:avLst/>
          </a:prstGeom>
        </p:spPr>
        <p:txBody>
          <a:bodyPr lIns="0" tIns="0" rIns="0" bIns="0" rtlCol="0" anchor="t">
            <a:spAutoFit/>
          </a:bodyPr>
          <a:lstStyle/>
          <a:p>
            <a:pPr>
              <a:lnSpc>
                <a:spcPts val="4346"/>
              </a:lnSpc>
            </a:pPr>
            <a:r>
              <a:rPr lang="en-US" sz="3104" dirty="0">
                <a:solidFill>
                  <a:srgbClr val="F23869"/>
                </a:solidFill>
                <a:latin typeface="Roboto Bold"/>
              </a:rPr>
              <a:t>Accuracy &amp; reliability</a:t>
            </a:r>
          </a:p>
        </p:txBody>
      </p:sp>
      <p:sp>
        <p:nvSpPr>
          <p:cNvPr id="12" name="Freeform 12"/>
          <p:cNvSpPr/>
          <p:nvPr/>
        </p:nvSpPr>
        <p:spPr>
          <a:xfrm flipH="1">
            <a:off x="9061731" y="6124605"/>
            <a:ext cx="1747918" cy="3010593"/>
          </a:xfrm>
          <a:custGeom>
            <a:avLst/>
            <a:gdLst/>
            <a:ahLst/>
            <a:cxnLst/>
            <a:rect l="l" t="t" r="r" b="b"/>
            <a:pathLst>
              <a:path w="1747918" h="3010593">
                <a:moveTo>
                  <a:pt x="1747918" y="0"/>
                </a:moveTo>
                <a:lnTo>
                  <a:pt x="0" y="0"/>
                </a:lnTo>
                <a:lnTo>
                  <a:pt x="0" y="3010593"/>
                </a:lnTo>
                <a:lnTo>
                  <a:pt x="1747918" y="3010593"/>
                </a:lnTo>
                <a:lnTo>
                  <a:pt x="1747918" y="0"/>
                </a:lnTo>
                <a:close/>
              </a:path>
            </a:pathLst>
          </a:custGeom>
          <a:blipFill>
            <a:blip r:embed="rId4">
              <a:alphaModFix amt="49000"/>
              <a:extLst>
                <a:ext uri="{96DAC541-7B7A-43D3-8B79-37D633B846F1}">
                  <asvg:svgBlip xmlns:asvg="http://schemas.microsoft.com/office/drawing/2016/SVG/main" r:embed="rId5"/>
                </a:ext>
              </a:extLst>
            </a:blip>
            <a:stretch>
              <a:fillRect l="-72238"/>
            </a:stretch>
          </a:blipFill>
        </p:spPr>
      </p:sp>
      <p:grpSp>
        <p:nvGrpSpPr>
          <p:cNvPr id="13" name="Group 13"/>
          <p:cNvGrpSpPr/>
          <p:nvPr/>
        </p:nvGrpSpPr>
        <p:grpSpPr>
          <a:xfrm>
            <a:off x="1403548" y="6124605"/>
            <a:ext cx="4390540" cy="3010593"/>
            <a:chOff x="0" y="0"/>
            <a:chExt cx="2704992" cy="1854813"/>
          </a:xfrm>
        </p:grpSpPr>
        <p:sp>
          <p:nvSpPr>
            <p:cNvPr id="14" name="Freeform 14"/>
            <p:cNvSpPr/>
            <p:nvPr/>
          </p:nvSpPr>
          <p:spPr>
            <a:xfrm>
              <a:off x="0" y="0"/>
              <a:ext cx="2704992" cy="1854813"/>
            </a:xfrm>
            <a:custGeom>
              <a:avLst/>
              <a:gdLst/>
              <a:ahLst/>
              <a:cxnLst/>
              <a:rect l="l" t="t" r="r" b="b"/>
              <a:pathLst>
                <a:path w="2704992" h="1854813">
                  <a:moveTo>
                    <a:pt x="2580532" y="1854813"/>
                  </a:moveTo>
                  <a:lnTo>
                    <a:pt x="124460" y="1854813"/>
                  </a:lnTo>
                  <a:cubicBezTo>
                    <a:pt x="55880" y="1854813"/>
                    <a:pt x="0" y="1798933"/>
                    <a:pt x="0" y="1730353"/>
                  </a:cubicBezTo>
                  <a:lnTo>
                    <a:pt x="0" y="124460"/>
                  </a:lnTo>
                  <a:cubicBezTo>
                    <a:pt x="0" y="55880"/>
                    <a:pt x="55880" y="0"/>
                    <a:pt x="124460" y="0"/>
                  </a:cubicBezTo>
                  <a:lnTo>
                    <a:pt x="2580532" y="0"/>
                  </a:lnTo>
                  <a:cubicBezTo>
                    <a:pt x="2649112" y="0"/>
                    <a:pt x="2704992" y="55880"/>
                    <a:pt x="2704992" y="124460"/>
                  </a:cubicBezTo>
                  <a:lnTo>
                    <a:pt x="2704992" y="1730353"/>
                  </a:lnTo>
                  <a:cubicBezTo>
                    <a:pt x="2704992" y="1798933"/>
                    <a:pt x="2649112" y="1854813"/>
                    <a:pt x="2580532" y="1854813"/>
                  </a:cubicBezTo>
                  <a:close/>
                </a:path>
              </a:pathLst>
            </a:custGeom>
            <a:solidFill>
              <a:srgbClr val="F8F8F8"/>
            </a:solidFill>
          </p:spPr>
        </p:sp>
      </p:grpSp>
      <p:sp>
        <p:nvSpPr>
          <p:cNvPr id="15" name="Freeform 15"/>
          <p:cNvSpPr/>
          <p:nvPr/>
        </p:nvSpPr>
        <p:spPr>
          <a:xfrm>
            <a:off x="-1480571" y="1190642"/>
            <a:ext cx="13648240" cy="6178930"/>
          </a:xfrm>
          <a:custGeom>
            <a:avLst/>
            <a:gdLst/>
            <a:ahLst/>
            <a:cxnLst/>
            <a:rect l="l" t="t" r="r" b="b"/>
            <a:pathLst>
              <a:path w="13648240" h="6178930">
                <a:moveTo>
                  <a:pt x="0" y="0"/>
                </a:moveTo>
                <a:lnTo>
                  <a:pt x="13648239" y="0"/>
                </a:lnTo>
                <a:lnTo>
                  <a:pt x="13648239" y="6178931"/>
                </a:lnTo>
                <a:lnTo>
                  <a:pt x="0" y="6178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1416828" y="2618712"/>
            <a:ext cx="4390540" cy="3010593"/>
            <a:chOff x="0" y="0"/>
            <a:chExt cx="2704992" cy="1854813"/>
          </a:xfrm>
        </p:grpSpPr>
        <p:sp>
          <p:nvSpPr>
            <p:cNvPr id="17" name="Freeform 17"/>
            <p:cNvSpPr/>
            <p:nvPr/>
          </p:nvSpPr>
          <p:spPr>
            <a:xfrm>
              <a:off x="0" y="0"/>
              <a:ext cx="2704992" cy="1854813"/>
            </a:xfrm>
            <a:custGeom>
              <a:avLst/>
              <a:gdLst/>
              <a:ahLst/>
              <a:cxnLst/>
              <a:rect l="l" t="t" r="r" b="b"/>
              <a:pathLst>
                <a:path w="2704992" h="1854813">
                  <a:moveTo>
                    <a:pt x="2580532" y="1854813"/>
                  </a:moveTo>
                  <a:lnTo>
                    <a:pt x="124460" y="1854813"/>
                  </a:lnTo>
                  <a:cubicBezTo>
                    <a:pt x="55880" y="1854813"/>
                    <a:pt x="0" y="1798933"/>
                    <a:pt x="0" y="1730353"/>
                  </a:cubicBezTo>
                  <a:lnTo>
                    <a:pt x="0" y="124460"/>
                  </a:lnTo>
                  <a:cubicBezTo>
                    <a:pt x="0" y="55880"/>
                    <a:pt x="55880" y="0"/>
                    <a:pt x="124460" y="0"/>
                  </a:cubicBezTo>
                  <a:lnTo>
                    <a:pt x="2580532" y="0"/>
                  </a:lnTo>
                  <a:cubicBezTo>
                    <a:pt x="2649112" y="0"/>
                    <a:pt x="2704992" y="55880"/>
                    <a:pt x="2704992" y="124460"/>
                  </a:cubicBezTo>
                  <a:lnTo>
                    <a:pt x="2704992" y="1730353"/>
                  </a:lnTo>
                  <a:cubicBezTo>
                    <a:pt x="2704992" y="1798933"/>
                    <a:pt x="2649112" y="1854813"/>
                    <a:pt x="2580532" y="1854813"/>
                  </a:cubicBezTo>
                  <a:close/>
                </a:path>
              </a:pathLst>
            </a:custGeom>
            <a:solidFill>
              <a:srgbClr val="110559"/>
            </a:solidFill>
          </p:spPr>
        </p:sp>
      </p:grpSp>
      <p:sp>
        <p:nvSpPr>
          <p:cNvPr id="18" name="TextBox 18"/>
          <p:cNvSpPr txBox="1"/>
          <p:nvPr/>
        </p:nvSpPr>
        <p:spPr>
          <a:xfrm>
            <a:off x="1729688" y="4076383"/>
            <a:ext cx="4162243" cy="1163320"/>
          </a:xfrm>
          <a:prstGeom prst="rect">
            <a:avLst/>
          </a:prstGeom>
        </p:spPr>
        <p:txBody>
          <a:bodyPr lIns="0" tIns="0" rIns="0" bIns="0" rtlCol="0" anchor="t">
            <a:spAutoFit/>
          </a:bodyPr>
          <a:lstStyle/>
          <a:p>
            <a:pPr>
              <a:lnSpc>
                <a:spcPts val="3080"/>
              </a:lnSpc>
              <a:spcBef>
                <a:spcPct val="0"/>
              </a:spcBef>
            </a:pPr>
            <a:r>
              <a:rPr lang="en-US" sz="2200" dirty="0">
                <a:solidFill>
                  <a:srgbClr val="FFFFFF"/>
                </a:solidFill>
                <a:latin typeface="Roboto"/>
              </a:rPr>
              <a:t>New people entering the house should be warned that they are being recorded</a:t>
            </a:r>
          </a:p>
        </p:txBody>
      </p:sp>
      <p:sp>
        <p:nvSpPr>
          <p:cNvPr id="19" name="TextBox 19"/>
          <p:cNvSpPr txBox="1"/>
          <p:nvPr/>
        </p:nvSpPr>
        <p:spPr>
          <a:xfrm>
            <a:off x="1814251" y="3323417"/>
            <a:ext cx="3993117" cy="540263"/>
          </a:xfrm>
          <a:prstGeom prst="rect">
            <a:avLst/>
          </a:prstGeom>
        </p:spPr>
        <p:txBody>
          <a:bodyPr lIns="0" tIns="0" rIns="0" bIns="0" rtlCol="0" anchor="t">
            <a:spAutoFit/>
          </a:bodyPr>
          <a:lstStyle/>
          <a:p>
            <a:pPr>
              <a:lnSpc>
                <a:spcPts val="4346"/>
              </a:lnSpc>
            </a:pPr>
            <a:r>
              <a:rPr lang="en-US" sz="3104" dirty="0">
                <a:solidFill>
                  <a:srgbClr val="F23869"/>
                </a:solidFill>
                <a:latin typeface="Roboto Bold"/>
              </a:rPr>
              <a:t>Informed consent</a:t>
            </a:r>
          </a:p>
        </p:txBody>
      </p:sp>
      <p:sp>
        <p:nvSpPr>
          <p:cNvPr id="20" name="Freeform 20"/>
          <p:cNvSpPr/>
          <p:nvPr/>
        </p:nvSpPr>
        <p:spPr>
          <a:xfrm flipH="1">
            <a:off x="4059450" y="2618712"/>
            <a:ext cx="1747918" cy="3010593"/>
          </a:xfrm>
          <a:custGeom>
            <a:avLst/>
            <a:gdLst/>
            <a:ahLst/>
            <a:cxnLst/>
            <a:rect l="l" t="t" r="r" b="b"/>
            <a:pathLst>
              <a:path w="1747918" h="3010593">
                <a:moveTo>
                  <a:pt x="1747918" y="0"/>
                </a:moveTo>
                <a:lnTo>
                  <a:pt x="0" y="0"/>
                </a:lnTo>
                <a:lnTo>
                  <a:pt x="0" y="3010593"/>
                </a:lnTo>
                <a:lnTo>
                  <a:pt x="1747918" y="3010593"/>
                </a:lnTo>
                <a:lnTo>
                  <a:pt x="1747918" y="0"/>
                </a:lnTo>
                <a:close/>
              </a:path>
            </a:pathLst>
          </a:custGeom>
          <a:blipFill>
            <a:blip r:embed="rId4">
              <a:alphaModFix amt="49000"/>
              <a:extLst>
                <a:ext uri="{96DAC541-7B7A-43D3-8B79-37D633B846F1}">
                  <asvg:svgBlip xmlns:asvg="http://schemas.microsoft.com/office/drawing/2016/SVG/main" r:embed="rId5"/>
                </a:ext>
              </a:extLst>
            </a:blip>
            <a:stretch>
              <a:fillRect l="-72238"/>
            </a:stretch>
          </a:blipFill>
        </p:spPr>
      </p:sp>
      <p:sp>
        <p:nvSpPr>
          <p:cNvPr id="21" name="TextBox 21"/>
          <p:cNvSpPr txBox="1"/>
          <p:nvPr/>
        </p:nvSpPr>
        <p:spPr>
          <a:xfrm>
            <a:off x="1814251" y="7582276"/>
            <a:ext cx="3633091" cy="1553845"/>
          </a:xfrm>
          <a:prstGeom prst="rect">
            <a:avLst/>
          </a:prstGeom>
        </p:spPr>
        <p:txBody>
          <a:bodyPr lIns="0" tIns="0" rIns="0" bIns="0" rtlCol="0" anchor="t">
            <a:spAutoFit/>
          </a:bodyPr>
          <a:lstStyle/>
          <a:p>
            <a:pPr>
              <a:lnSpc>
                <a:spcPts val="3080"/>
              </a:lnSpc>
              <a:spcBef>
                <a:spcPct val="0"/>
              </a:spcBef>
            </a:pPr>
            <a:r>
              <a:rPr lang="en-US" sz="2200" dirty="0">
                <a:solidFill>
                  <a:srgbClr val="110559"/>
                </a:solidFill>
                <a:latin typeface="Roboto"/>
              </a:rPr>
              <a:t>The recorded data is different from common security systems and inherently more secure</a:t>
            </a:r>
          </a:p>
        </p:txBody>
      </p:sp>
      <p:sp>
        <p:nvSpPr>
          <p:cNvPr id="22" name="TextBox 22"/>
          <p:cNvSpPr txBox="1"/>
          <p:nvPr/>
        </p:nvSpPr>
        <p:spPr>
          <a:xfrm>
            <a:off x="1814251" y="6829310"/>
            <a:ext cx="3993117" cy="540263"/>
          </a:xfrm>
          <a:prstGeom prst="rect">
            <a:avLst/>
          </a:prstGeom>
        </p:spPr>
        <p:txBody>
          <a:bodyPr lIns="0" tIns="0" rIns="0" bIns="0" rtlCol="0" anchor="t">
            <a:spAutoFit/>
          </a:bodyPr>
          <a:lstStyle/>
          <a:p>
            <a:pPr>
              <a:lnSpc>
                <a:spcPts val="4346"/>
              </a:lnSpc>
            </a:pPr>
            <a:r>
              <a:rPr lang="en-US" sz="3104" dirty="0">
                <a:solidFill>
                  <a:srgbClr val="F23869"/>
                </a:solidFill>
                <a:latin typeface="Roboto Bold"/>
              </a:rPr>
              <a:t>Less sensitive data</a:t>
            </a:r>
          </a:p>
        </p:txBody>
      </p:sp>
      <p:sp>
        <p:nvSpPr>
          <p:cNvPr id="23" name="TextBox 23"/>
          <p:cNvSpPr txBox="1"/>
          <p:nvPr/>
        </p:nvSpPr>
        <p:spPr>
          <a:xfrm>
            <a:off x="1403548" y="1530957"/>
            <a:ext cx="8554219" cy="830580"/>
          </a:xfrm>
          <a:prstGeom prst="rect">
            <a:avLst/>
          </a:prstGeom>
        </p:spPr>
        <p:txBody>
          <a:bodyPr lIns="0" tIns="0" rIns="0" bIns="0" rtlCol="0" anchor="t">
            <a:spAutoFit/>
          </a:bodyPr>
          <a:lstStyle/>
          <a:p>
            <a:pPr>
              <a:lnSpc>
                <a:spcPts val="6719"/>
              </a:lnSpc>
              <a:spcBef>
                <a:spcPct val="0"/>
              </a:spcBef>
            </a:pPr>
            <a:r>
              <a:rPr lang="en-US" sz="4800" dirty="0">
                <a:solidFill>
                  <a:srgbClr val="F23869"/>
                </a:solidFill>
                <a:latin typeface="Roboto Bold"/>
              </a:rPr>
              <a:t>Ethical perspective</a:t>
            </a:r>
          </a:p>
        </p:txBody>
      </p:sp>
      <p:sp>
        <p:nvSpPr>
          <p:cNvPr id="24" name="TextBox 24"/>
          <p:cNvSpPr txBox="1"/>
          <p:nvPr/>
        </p:nvSpPr>
        <p:spPr>
          <a:xfrm>
            <a:off x="3928308" y="6327221"/>
            <a:ext cx="1519034" cy="540189"/>
          </a:xfrm>
          <a:prstGeom prst="rect">
            <a:avLst/>
          </a:prstGeom>
        </p:spPr>
        <p:txBody>
          <a:bodyPr lIns="0" tIns="0" rIns="0" bIns="0" rtlCol="0" anchor="t">
            <a:spAutoFit/>
          </a:bodyPr>
          <a:lstStyle/>
          <a:p>
            <a:pPr algn="r">
              <a:lnSpc>
                <a:spcPts val="4346"/>
              </a:lnSpc>
            </a:pPr>
            <a:r>
              <a:rPr lang="en-US" sz="3104" dirty="0">
                <a:solidFill>
                  <a:srgbClr val="21118C"/>
                </a:solidFill>
                <a:latin typeface="Roboto Bold"/>
              </a:rPr>
              <a:t>02.</a:t>
            </a:r>
          </a:p>
        </p:txBody>
      </p:sp>
      <p:sp>
        <p:nvSpPr>
          <p:cNvPr id="25" name="TextBox 25"/>
          <p:cNvSpPr txBox="1"/>
          <p:nvPr/>
        </p:nvSpPr>
        <p:spPr>
          <a:xfrm>
            <a:off x="9061731" y="6365247"/>
            <a:ext cx="1519034" cy="540263"/>
          </a:xfrm>
          <a:prstGeom prst="rect">
            <a:avLst/>
          </a:prstGeom>
        </p:spPr>
        <p:txBody>
          <a:bodyPr lIns="0" tIns="0" rIns="0" bIns="0" rtlCol="0" anchor="t">
            <a:spAutoFit/>
          </a:bodyPr>
          <a:lstStyle/>
          <a:p>
            <a:pPr algn="r">
              <a:lnSpc>
                <a:spcPts val="4346"/>
              </a:lnSpc>
            </a:pPr>
            <a:r>
              <a:rPr lang="en-US" sz="3104" dirty="0">
                <a:solidFill>
                  <a:srgbClr val="FFFFFF"/>
                </a:solidFill>
                <a:latin typeface="Roboto Bold"/>
              </a:rPr>
              <a:t>03.</a:t>
            </a:r>
          </a:p>
        </p:txBody>
      </p:sp>
      <p:sp>
        <p:nvSpPr>
          <p:cNvPr id="26" name="TextBox 26"/>
          <p:cNvSpPr txBox="1"/>
          <p:nvPr/>
        </p:nvSpPr>
        <p:spPr>
          <a:xfrm>
            <a:off x="3928308" y="2821328"/>
            <a:ext cx="1519034" cy="540189"/>
          </a:xfrm>
          <a:prstGeom prst="rect">
            <a:avLst/>
          </a:prstGeom>
        </p:spPr>
        <p:txBody>
          <a:bodyPr lIns="0" tIns="0" rIns="0" bIns="0" rtlCol="0" anchor="t">
            <a:spAutoFit/>
          </a:bodyPr>
          <a:lstStyle/>
          <a:p>
            <a:pPr algn="r">
              <a:lnSpc>
                <a:spcPts val="4346"/>
              </a:lnSpc>
            </a:pPr>
            <a:r>
              <a:rPr lang="en-US" sz="3104" dirty="0">
                <a:solidFill>
                  <a:srgbClr val="FFFFFF"/>
                </a:solidFill>
                <a:latin typeface="Roboto Bold"/>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071890" y="4669161"/>
            <a:ext cx="0" cy="2946883"/>
          </a:xfrm>
          <a:prstGeom prst="line">
            <a:avLst/>
          </a:prstGeom>
          <a:ln w="47625" cap="rnd">
            <a:solidFill>
              <a:srgbClr val="F23869"/>
            </a:solidFill>
            <a:prstDash val="sysDot"/>
            <a:headEnd type="none" w="sm" len="sm"/>
            <a:tailEnd type="oval" w="lg" len="lg"/>
          </a:ln>
        </p:spPr>
      </p:sp>
      <p:grpSp>
        <p:nvGrpSpPr>
          <p:cNvPr id="3" name="Group 3"/>
          <p:cNvGrpSpPr>
            <a:grpSpLocks noChangeAspect="1"/>
          </p:cNvGrpSpPr>
          <p:nvPr/>
        </p:nvGrpSpPr>
        <p:grpSpPr>
          <a:xfrm>
            <a:off x="5928581" y="3672587"/>
            <a:ext cx="2748021" cy="2748021"/>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l="-29323" r="-35685"/>
              </a:stretch>
            </a:blipFill>
          </p:spPr>
        </p:sp>
      </p:grpSp>
      <p:grpSp>
        <p:nvGrpSpPr>
          <p:cNvPr id="5" name="Group 5"/>
          <p:cNvGrpSpPr/>
          <p:nvPr/>
        </p:nvGrpSpPr>
        <p:grpSpPr>
          <a:xfrm>
            <a:off x="5677880" y="3886351"/>
            <a:ext cx="1160247" cy="11602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3869"/>
            </a:solidFill>
          </p:spPr>
        </p:sp>
      </p:grpSp>
      <p:sp>
        <p:nvSpPr>
          <p:cNvPr id="7" name="AutoShape 7"/>
          <p:cNvSpPr/>
          <p:nvPr/>
        </p:nvSpPr>
        <p:spPr>
          <a:xfrm flipV="1">
            <a:off x="9071890" y="7451666"/>
            <a:ext cx="0" cy="2928245"/>
          </a:xfrm>
          <a:prstGeom prst="line">
            <a:avLst/>
          </a:prstGeom>
          <a:ln w="47625" cap="rnd">
            <a:solidFill>
              <a:srgbClr val="F23869"/>
            </a:solidFill>
            <a:prstDash val="sysDot"/>
            <a:headEnd type="none" w="sm" len="sm"/>
            <a:tailEnd type="oval" w="lg" len="lg"/>
          </a:ln>
        </p:spPr>
      </p:sp>
      <p:sp>
        <p:nvSpPr>
          <p:cNvPr id="8" name="Freeform 8"/>
          <p:cNvSpPr/>
          <p:nvPr/>
        </p:nvSpPr>
        <p:spPr>
          <a:xfrm>
            <a:off x="5891021" y="4087075"/>
            <a:ext cx="733966" cy="758799"/>
          </a:xfrm>
          <a:custGeom>
            <a:avLst/>
            <a:gdLst/>
            <a:ahLst/>
            <a:cxnLst/>
            <a:rect l="l" t="t" r="r" b="b"/>
            <a:pathLst>
              <a:path w="733966" h="758799">
                <a:moveTo>
                  <a:pt x="0" y="0"/>
                </a:moveTo>
                <a:lnTo>
                  <a:pt x="733966" y="0"/>
                </a:lnTo>
                <a:lnTo>
                  <a:pt x="733966" y="758799"/>
                </a:lnTo>
                <a:lnTo>
                  <a:pt x="0" y="758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076008" y="809145"/>
            <a:ext cx="9944138" cy="972186"/>
          </a:xfrm>
          <a:prstGeom prst="rect">
            <a:avLst/>
          </a:prstGeom>
        </p:spPr>
        <p:txBody>
          <a:bodyPr lIns="0" tIns="0" rIns="0" bIns="0" rtlCol="0" anchor="t">
            <a:spAutoFit/>
          </a:bodyPr>
          <a:lstStyle/>
          <a:p>
            <a:pPr marL="0" lvl="0" indent="0" algn="ctr">
              <a:lnSpc>
                <a:spcPts val="7839"/>
              </a:lnSpc>
              <a:spcBef>
                <a:spcPct val="0"/>
              </a:spcBef>
            </a:pPr>
            <a:r>
              <a:rPr lang="en-US" sz="5599" dirty="0">
                <a:solidFill>
                  <a:srgbClr val="F23869"/>
                </a:solidFill>
                <a:latin typeface="Roboto Bold"/>
              </a:rPr>
              <a:t>Marketing perspective</a:t>
            </a:r>
          </a:p>
        </p:txBody>
      </p:sp>
      <p:sp>
        <p:nvSpPr>
          <p:cNvPr id="10" name="TextBox 10"/>
          <p:cNvSpPr txBox="1"/>
          <p:nvPr/>
        </p:nvSpPr>
        <p:spPr>
          <a:xfrm>
            <a:off x="2394474" y="1958265"/>
            <a:ext cx="13499052" cy="1066800"/>
          </a:xfrm>
          <a:prstGeom prst="rect">
            <a:avLst/>
          </a:prstGeom>
        </p:spPr>
        <p:txBody>
          <a:bodyPr lIns="0" tIns="0" rIns="0" bIns="0" rtlCol="0" anchor="t">
            <a:spAutoFit/>
          </a:bodyPr>
          <a:lstStyle/>
          <a:p>
            <a:pPr algn="ctr">
              <a:lnSpc>
                <a:spcPts val="4200"/>
              </a:lnSpc>
            </a:pPr>
            <a:r>
              <a:rPr lang="en-US" sz="3000" dirty="0">
                <a:solidFill>
                  <a:srgbClr val="110559"/>
                </a:solidFill>
                <a:latin typeface="Roboto"/>
              </a:rPr>
              <a:t>A new forward-thinking device for your home which provides </a:t>
            </a:r>
          </a:p>
          <a:p>
            <a:pPr algn="ctr">
              <a:lnSpc>
                <a:spcPts val="4200"/>
              </a:lnSpc>
              <a:spcBef>
                <a:spcPct val="0"/>
              </a:spcBef>
            </a:pPr>
            <a:r>
              <a:rPr lang="en-US" sz="3000" dirty="0">
                <a:solidFill>
                  <a:srgbClr val="110559"/>
                </a:solidFill>
                <a:latin typeface="Roboto"/>
              </a:rPr>
              <a:t>convenience, privacy, and peace of mind</a:t>
            </a:r>
          </a:p>
        </p:txBody>
      </p:sp>
      <p:sp>
        <p:nvSpPr>
          <p:cNvPr id="11" name="TextBox 11"/>
          <p:cNvSpPr txBox="1"/>
          <p:nvPr/>
        </p:nvSpPr>
        <p:spPr>
          <a:xfrm>
            <a:off x="359778" y="4894160"/>
            <a:ext cx="4879952" cy="1661737"/>
          </a:xfrm>
          <a:prstGeom prst="rect">
            <a:avLst/>
          </a:prstGeom>
        </p:spPr>
        <p:txBody>
          <a:bodyPr lIns="0" tIns="0" rIns="0" bIns="0" rtlCol="0" anchor="t">
            <a:spAutoFit/>
          </a:bodyPr>
          <a:lstStyle/>
          <a:p>
            <a:pPr algn="r">
              <a:lnSpc>
                <a:spcPts val="3265"/>
              </a:lnSpc>
              <a:spcBef>
                <a:spcPct val="0"/>
              </a:spcBef>
            </a:pPr>
            <a:r>
              <a:rPr lang="en-US" sz="2332" dirty="0">
                <a:solidFill>
                  <a:srgbClr val="110559"/>
                </a:solidFill>
                <a:latin typeface="Roboto"/>
              </a:rPr>
              <a:t>Collaborating with security companies the device could be </a:t>
            </a:r>
            <a:r>
              <a:rPr lang="en-US" sz="2332" dirty="0">
                <a:solidFill>
                  <a:srgbClr val="110559"/>
                </a:solidFill>
                <a:latin typeface="Roboto Bold"/>
              </a:rPr>
              <a:t>seamlessly integrated</a:t>
            </a:r>
            <a:r>
              <a:rPr lang="en-US" sz="2332" dirty="0">
                <a:solidFill>
                  <a:srgbClr val="110559"/>
                </a:solidFill>
                <a:latin typeface="Roboto"/>
              </a:rPr>
              <a:t> with existing security systems</a:t>
            </a:r>
          </a:p>
        </p:txBody>
      </p:sp>
      <p:sp>
        <p:nvSpPr>
          <p:cNvPr id="12" name="TextBox 12"/>
          <p:cNvSpPr txBox="1"/>
          <p:nvPr/>
        </p:nvSpPr>
        <p:spPr>
          <a:xfrm>
            <a:off x="1957300" y="4139961"/>
            <a:ext cx="3263380" cy="614526"/>
          </a:xfrm>
          <a:prstGeom prst="rect">
            <a:avLst/>
          </a:prstGeom>
        </p:spPr>
        <p:txBody>
          <a:bodyPr lIns="0" tIns="0" rIns="0" bIns="0" rtlCol="0" anchor="t">
            <a:spAutoFit/>
          </a:bodyPr>
          <a:lstStyle/>
          <a:p>
            <a:pPr algn="r">
              <a:lnSpc>
                <a:spcPts val="4978"/>
              </a:lnSpc>
            </a:pPr>
            <a:r>
              <a:rPr lang="en-US" sz="3556" dirty="0">
                <a:solidFill>
                  <a:srgbClr val="3621BF"/>
                </a:solidFill>
                <a:latin typeface="Roboto Bold"/>
              </a:rPr>
              <a:t>Security</a:t>
            </a:r>
          </a:p>
        </p:txBody>
      </p:sp>
      <p:grpSp>
        <p:nvGrpSpPr>
          <p:cNvPr id="13" name="Group 13"/>
          <p:cNvGrpSpPr>
            <a:grpSpLocks noChangeAspect="1"/>
          </p:cNvGrpSpPr>
          <p:nvPr/>
        </p:nvGrpSpPr>
        <p:grpSpPr>
          <a:xfrm>
            <a:off x="9305252" y="6058283"/>
            <a:ext cx="2755476" cy="2755476"/>
            <a:chOff x="0" y="0"/>
            <a:chExt cx="12700000" cy="12700000"/>
          </a:xfrm>
        </p:grpSpPr>
        <p:sp>
          <p:nvSpPr>
            <p:cNvPr id="14" name="Freeform 1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6"/>
              <a:stretch>
                <a:fillRect l="-19656" r="-19656"/>
              </a:stretch>
            </a:blipFill>
          </p:spPr>
        </p:sp>
      </p:grpSp>
      <p:grpSp>
        <p:nvGrpSpPr>
          <p:cNvPr id="15" name="Group 15"/>
          <p:cNvGrpSpPr/>
          <p:nvPr/>
        </p:nvGrpSpPr>
        <p:grpSpPr>
          <a:xfrm>
            <a:off x="11046196" y="6021502"/>
            <a:ext cx="1163395" cy="116339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3869"/>
            </a:solidFill>
          </p:spPr>
        </p:sp>
      </p:grpSp>
      <p:sp>
        <p:nvSpPr>
          <p:cNvPr id="17" name="Freeform 17"/>
          <p:cNvSpPr/>
          <p:nvPr/>
        </p:nvSpPr>
        <p:spPr>
          <a:xfrm>
            <a:off x="11225967" y="6155861"/>
            <a:ext cx="803853" cy="1029036"/>
          </a:xfrm>
          <a:custGeom>
            <a:avLst/>
            <a:gdLst/>
            <a:ahLst/>
            <a:cxnLst/>
            <a:rect l="l" t="t" r="r" b="b"/>
            <a:pathLst>
              <a:path w="803853" h="1029036">
                <a:moveTo>
                  <a:pt x="0" y="0"/>
                </a:moveTo>
                <a:lnTo>
                  <a:pt x="803853" y="0"/>
                </a:lnTo>
                <a:lnTo>
                  <a:pt x="803853" y="1029036"/>
                </a:lnTo>
                <a:lnTo>
                  <a:pt x="0" y="1029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2506553" y="6827431"/>
            <a:ext cx="4879952" cy="2045784"/>
          </a:xfrm>
          <a:prstGeom prst="rect">
            <a:avLst/>
          </a:prstGeom>
        </p:spPr>
        <p:txBody>
          <a:bodyPr lIns="0" tIns="0" rIns="0" bIns="0" rtlCol="0" anchor="t">
            <a:spAutoFit/>
          </a:bodyPr>
          <a:lstStyle/>
          <a:p>
            <a:pPr>
              <a:lnSpc>
                <a:spcPts val="3265"/>
              </a:lnSpc>
              <a:spcBef>
                <a:spcPct val="0"/>
              </a:spcBef>
            </a:pPr>
            <a:r>
              <a:rPr lang="en-US" sz="2332" dirty="0">
                <a:solidFill>
                  <a:srgbClr val="110559"/>
                </a:solidFill>
                <a:latin typeface="Roboto"/>
              </a:rPr>
              <a:t>We can achieve an higher degree of </a:t>
            </a:r>
            <a:r>
              <a:rPr lang="en-US" sz="2332" dirty="0">
                <a:solidFill>
                  <a:srgbClr val="110559"/>
                </a:solidFill>
                <a:latin typeface="Roboto Bold"/>
              </a:rPr>
              <a:t>automation</a:t>
            </a:r>
            <a:r>
              <a:rPr lang="en-US" sz="2332" dirty="0">
                <a:solidFill>
                  <a:srgbClr val="110559"/>
                </a:solidFill>
                <a:latin typeface="Roboto"/>
              </a:rPr>
              <a:t> by </a:t>
            </a:r>
            <a:r>
              <a:rPr lang="en-US" sz="2332" dirty="0">
                <a:solidFill>
                  <a:srgbClr val="110559"/>
                </a:solidFill>
                <a:latin typeface="Roboto Bold"/>
              </a:rPr>
              <a:t>recognizing</a:t>
            </a:r>
            <a:r>
              <a:rPr lang="en-US" sz="2332" dirty="0">
                <a:solidFill>
                  <a:srgbClr val="110559"/>
                </a:solidFill>
                <a:latin typeface="Roboto"/>
              </a:rPr>
              <a:t> the </a:t>
            </a:r>
            <a:r>
              <a:rPr lang="en-US" sz="2332" dirty="0">
                <a:solidFill>
                  <a:srgbClr val="110559"/>
                </a:solidFill>
                <a:latin typeface="Roboto Bold"/>
              </a:rPr>
              <a:t>people</a:t>
            </a:r>
            <a:r>
              <a:rPr lang="en-US" sz="2332" dirty="0">
                <a:solidFill>
                  <a:srgbClr val="110559"/>
                </a:solidFill>
                <a:latin typeface="Roboto"/>
              </a:rPr>
              <a:t> walking inside a room without any need to speak or being recorded. </a:t>
            </a:r>
          </a:p>
        </p:txBody>
      </p:sp>
      <p:sp>
        <p:nvSpPr>
          <p:cNvPr id="19" name="TextBox 19"/>
          <p:cNvSpPr txBox="1"/>
          <p:nvPr/>
        </p:nvSpPr>
        <p:spPr>
          <a:xfrm>
            <a:off x="12506553" y="6079661"/>
            <a:ext cx="3690009" cy="614526"/>
          </a:xfrm>
          <a:prstGeom prst="rect">
            <a:avLst/>
          </a:prstGeom>
        </p:spPr>
        <p:txBody>
          <a:bodyPr lIns="0" tIns="0" rIns="0" bIns="0" rtlCol="0" anchor="t">
            <a:spAutoFit/>
          </a:bodyPr>
          <a:lstStyle/>
          <a:p>
            <a:pPr>
              <a:lnSpc>
                <a:spcPts val="4978"/>
              </a:lnSpc>
            </a:pPr>
            <a:r>
              <a:rPr lang="en-US" sz="3556" dirty="0">
                <a:solidFill>
                  <a:srgbClr val="3621BF"/>
                </a:solidFill>
                <a:latin typeface="Roboto Bold"/>
              </a:rPr>
              <a:t>Home automation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67139" y="-206672"/>
            <a:ext cx="23812" cy="2217554"/>
          </a:xfrm>
          <a:prstGeom prst="line">
            <a:avLst/>
          </a:prstGeom>
          <a:ln w="47625" cap="rnd">
            <a:solidFill>
              <a:srgbClr val="F23869"/>
            </a:solidFill>
            <a:prstDash val="sysDot"/>
            <a:headEnd type="none" w="sm" len="sm"/>
            <a:tailEnd type="oval" w="lg" len="lg"/>
          </a:ln>
        </p:spPr>
      </p:sp>
      <p:sp>
        <p:nvSpPr>
          <p:cNvPr id="3" name="AutoShape 3"/>
          <p:cNvSpPr/>
          <p:nvPr/>
        </p:nvSpPr>
        <p:spPr>
          <a:xfrm>
            <a:off x="9202858" y="3995745"/>
            <a:ext cx="0" cy="2296653"/>
          </a:xfrm>
          <a:prstGeom prst="line">
            <a:avLst/>
          </a:prstGeom>
          <a:ln w="47625" cap="rnd">
            <a:solidFill>
              <a:srgbClr val="F23869"/>
            </a:solidFill>
            <a:prstDash val="sysDot"/>
            <a:headEnd type="none" w="sm" len="sm"/>
            <a:tailEnd type="oval" w="lg" len="lg"/>
          </a:ln>
        </p:spPr>
      </p:sp>
      <p:grpSp>
        <p:nvGrpSpPr>
          <p:cNvPr id="4" name="Group 4"/>
          <p:cNvGrpSpPr>
            <a:grpSpLocks noChangeAspect="1"/>
          </p:cNvGrpSpPr>
          <p:nvPr/>
        </p:nvGrpSpPr>
        <p:grpSpPr>
          <a:xfrm>
            <a:off x="6014306" y="2010883"/>
            <a:ext cx="2748021" cy="2748021"/>
            <a:chOff x="0" y="0"/>
            <a:chExt cx="12700000" cy="12700000"/>
          </a:xfrm>
        </p:grpSpPr>
        <p:sp>
          <p:nvSpPr>
            <p:cNvPr id="5" name="Freeform 5"/>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2"/>
              <a:stretch>
                <a:fillRect l="-17626" r="-17626"/>
              </a:stretch>
            </a:blipFill>
          </p:spPr>
        </p:sp>
      </p:grpSp>
      <p:grpSp>
        <p:nvGrpSpPr>
          <p:cNvPr id="6" name="Group 6"/>
          <p:cNvGrpSpPr/>
          <p:nvPr/>
        </p:nvGrpSpPr>
        <p:grpSpPr>
          <a:xfrm>
            <a:off x="5763605" y="2224646"/>
            <a:ext cx="1160247" cy="116024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3869"/>
            </a:solidFill>
          </p:spPr>
        </p:sp>
      </p:grpSp>
      <p:grpSp>
        <p:nvGrpSpPr>
          <p:cNvPr id="8" name="Group 8"/>
          <p:cNvGrpSpPr>
            <a:grpSpLocks noChangeAspect="1"/>
          </p:cNvGrpSpPr>
          <p:nvPr/>
        </p:nvGrpSpPr>
        <p:grpSpPr>
          <a:xfrm>
            <a:off x="9607670" y="629417"/>
            <a:ext cx="2755476" cy="2755476"/>
            <a:chOff x="0" y="0"/>
            <a:chExt cx="12700000" cy="12700000"/>
          </a:xfrm>
        </p:grpSpPr>
        <p:sp>
          <p:nvSpPr>
            <p:cNvPr id="9" name="Freeform 9"/>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l="-32504" r="-32504"/>
              </a:stretch>
            </a:blipFill>
          </p:spPr>
        </p:sp>
      </p:grpSp>
      <p:grpSp>
        <p:nvGrpSpPr>
          <p:cNvPr id="10" name="Group 10"/>
          <p:cNvGrpSpPr/>
          <p:nvPr/>
        </p:nvGrpSpPr>
        <p:grpSpPr>
          <a:xfrm>
            <a:off x="11348614" y="592636"/>
            <a:ext cx="1163395" cy="116339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3869"/>
            </a:solidFill>
          </p:spPr>
        </p:sp>
      </p:grpSp>
      <p:sp>
        <p:nvSpPr>
          <p:cNvPr id="12" name="Freeform 12"/>
          <p:cNvSpPr/>
          <p:nvPr/>
        </p:nvSpPr>
        <p:spPr>
          <a:xfrm>
            <a:off x="11528385" y="726995"/>
            <a:ext cx="803853" cy="1029036"/>
          </a:xfrm>
          <a:custGeom>
            <a:avLst/>
            <a:gdLst/>
            <a:ahLst/>
            <a:cxnLst/>
            <a:rect l="l" t="t" r="r" b="b"/>
            <a:pathLst>
              <a:path w="803853" h="1029036">
                <a:moveTo>
                  <a:pt x="0" y="0"/>
                </a:moveTo>
                <a:lnTo>
                  <a:pt x="803853" y="0"/>
                </a:lnTo>
                <a:lnTo>
                  <a:pt x="803853" y="1029037"/>
                </a:lnTo>
                <a:lnTo>
                  <a:pt x="0" y="1029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5959365" y="2365268"/>
            <a:ext cx="768729" cy="879004"/>
          </a:xfrm>
          <a:custGeom>
            <a:avLst/>
            <a:gdLst/>
            <a:ahLst/>
            <a:cxnLst/>
            <a:rect l="l" t="t" r="r" b="b"/>
            <a:pathLst>
              <a:path w="768729" h="879004">
                <a:moveTo>
                  <a:pt x="0" y="0"/>
                </a:moveTo>
                <a:lnTo>
                  <a:pt x="768728" y="0"/>
                </a:lnTo>
                <a:lnTo>
                  <a:pt x="768728" y="879003"/>
                </a:lnTo>
                <a:lnTo>
                  <a:pt x="0" y="879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714593" y="3756546"/>
            <a:ext cx="4879952" cy="1226634"/>
          </a:xfrm>
          <a:prstGeom prst="rect">
            <a:avLst/>
          </a:prstGeom>
        </p:spPr>
        <p:txBody>
          <a:bodyPr lIns="0" tIns="0" rIns="0" bIns="0" rtlCol="0" anchor="t">
            <a:spAutoFit/>
          </a:bodyPr>
          <a:lstStyle/>
          <a:p>
            <a:pPr algn="r">
              <a:lnSpc>
                <a:spcPts val="3265"/>
              </a:lnSpc>
            </a:pPr>
            <a:r>
              <a:rPr lang="en-US" sz="2332" dirty="0">
                <a:solidFill>
                  <a:srgbClr val="110559"/>
                </a:solidFill>
                <a:latin typeface="Roboto"/>
              </a:rPr>
              <a:t>A </a:t>
            </a:r>
            <a:r>
              <a:rPr lang="en-US" sz="2332" dirty="0">
                <a:solidFill>
                  <a:srgbClr val="110559"/>
                </a:solidFill>
                <a:latin typeface="Roboto Bold"/>
              </a:rPr>
              <a:t>boom</a:t>
            </a:r>
            <a:r>
              <a:rPr lang="en-US" sz="2332" dirty="0">
                <a:solidFill>
                  <a:srgbClr val="110559"/>
                </a:solidFill>
                <a:latin typeface="Roboto"/>
              </a:rPr>
              <a:t> in the use of smart</a:t>
            </a:r>
          </a:p>
          <a:p>
            <a:pPr algn="r">
              <a:lnSpc>
                <a:spcPts val="3265"/>
              </a:lnSpc>
            </a:pPr>
            <a:r>
              <a:rPr lang="en-US" sz="2332" dirty="0">
                <a:solidFill>
                  <a:srgbClr val="110559"/>
                </a:solidFill>
                <a:latin typeface="Roboto"/>
              </a:rPr>
              <a:t>low power devices </a:t>
            </a:r>
            <a:r>
              <a:rPr lang="en-US" sz="2332" dirty="0">
                <a:solidFill>
                  <a:srgbClr val="110559"/>
                </a:solidFill>
                <a:latin typeface="Roboto Bold"/>
              </a:rPr>
              <a:t>is expected</a:t>
            </a:r>
            <a:r>
              <a:rPr lang="en-US" sz="2332" dirty="0">
                <a:solidFill>
                  <a:srgbClr val="110559"/>
                </a:solidFill>
                <a:latin typeface="Roboto"/>
              </a:rPr>
              <a:t> </a:t>
            </a:r>
          </a:p>
          <a:p>
            <a:pPr algn="r">
              <a:lnSpc>
                <a:spcPts val="3265"/>
              </a:lnSpc>
              <a:spcBef>
                <a:spcPct val="0"/>
              </a:spcBef>
            </a:pPr>
            <a:r>
              <a:rPr lang="en-US" sz="2332" dirty="0">
                <a:solidFill>
                  <a:srgbClr val="110559"/>
                </a:solidFill>
                <a:latin typeface="Roboto"/>
              </a:rPr>
              <a:t>in years to come.</a:t>
            </a:r>
          </a:p>
        </p:txBody>
      </p:sp>
      <p:sp>
        <p:nvSpPr>
          <p:cNvPr id="15" name="TextBox 15"/>
          <p:cNvSpPr txBox="1"/>
          <p:nvPr/>
        </p:nvSpPr>
        <p:spPr>
          <a:xfrm>
            <a:off x="2239747" y="2589410"/>
            <a:ext cx="3263380" cy="1243176"/>
          </a:xfrm>
          <a:prstGeom prst="rect">
            <a:avLst/>
          </a:prstGeom>
        </p:spPr>
        <p:txBody>
          <a:bodyPr lIns="0" tIns="0" rIns="0" bIns="0" rtlCol="0" anchor="t">
            <a:spAutoFit/>
          </a:bodyPr>
          <a:lstStyle/>
          <a:p>
            <a:pPr algn="r">
              <a:lnSpc>
                <a:spcPts val="4978"/>
              </a:lnSpc>
            </a:pPr>
            <a:r>
              <a:rPr lang="en-US" sz="3556" dirty="0">
                <a:solidFill>
                  <a:srgbClr val="3621BF"/>
                </a:solidFill>
                <a:latin typeface="Roboto Bold"/>
              </a:rPr>
              <a:t>Future-Proof Technology</a:t>
            </a:r>
          </a:p>
        </p:txBody>
      </p:sp>
      <p:sp>
        <p:nvSpPr>
          <p:cNvPr id="16" name="TextBox 16"/>
          <p:cNvSpPr txBox="1"/>
          <p:nvPr/>
        </p:nvSpPr>
        <p:spPr>
          <a:xfrm>
            <a:off x="12808971" y="1398565"/>
            <a:ext cx="4879952" cy="1636209"/>
          </a:xfrm>
          <a:prstGeom prst="rect">
            <a:avLst/>
          </a:prstGeom>
        </p:spPr>
        <p:txBody>
          <a:bodyPr lIns="0" tIns="0" rIns="0" bIns="0" rtlCol="0" anchor="t">
            <a:spAutoFit/>
          </a:bodyPr>
          <a:lstStyle/>
          <a:p>
            <a:pPr>
              <a:lnSpc>
                <a:spcPts val="3265"/>
              </a:lnSpc>
              <a:spcBef>
                <a:spcPct val="0"/>
              </a:spcBef>
            </a:pPr>
            <a:r>
              <a:rPr lang="en-US" sz="2332" dirty="0">
                <a:solidFill>
                  <a:srgbClr val="110559"/>
                </a:solidFill>
                <a:latin typeface="Roboto"/>
              </a:rPr>
              <a:t>Our </a:t>
            </a:r>
            <a:r>
              <a:rPr lang="en-US" sz="2332" dirty="0">
                <a:solidFill>
                  <a:srgbClr val="110559"/>
                </a:solidFill>
                <a:latin typeface="Roboto Bold"/>
              </a:rPr>
              <a:t>low power device and sensors</a:t>
            </a:r>
            <a:r>
              <a:rPr lang="en-US" sz="2332" dirty="0">
                <a:solidFill>
                  <a:srgbClr val="110559"/>
                </a:solidFill>
                <a:latin typeface="Roboto"/>
              </a:rPr>
              <a:t> can perform the same task that cameras perform with a huge waste of resources.</a:t>
            </a:r>
          </a:p>
        </p:txBody>
      </p:sp>
      <p:sp>
        <p:nvSpPr>
          <p:cNvPr id="17" name="TextBox 17"/>
          <p:cNvSpPr txBox="1"/>
          <p:nvPr/>
        </p:nvSpPr>
        <p:spPr>
          <a:xfrm>
            <a:off x="12808971" y="650795"/>
            <a:ext cx="3690009" cy="614526"/>
          </a:xfrm>
          <a:prstGeom prst="rect">
            <a:avLst/>
          </a:prstGeom>
        </p:spPr>
        <p:txBody>
          <a:bodyPr lIns="0" tIns="0" rIns="0" bIns="0" rtlCol="0" anchor="t">
            <a:spAutoFit/>
          </a:bodyPr>
          <a:lstStyle/>
          <a:p>
            <a:pPr>
              <a:lnSpc>
                <a:spcPts val="4978"/>
              </a:lnSpc>
            </a:pPr>
            <a:r>
              <a:rPr lang="en-US" sz="3556" dirty="0">
                <a:solidFill>
                  <a:srgbClr val="3621BF"/>
                </a:solidFill>
                <a:latin typeface="Roboto Bold"/>
              </a:rPr>
              <a:t>Energy Efficiency</a:t>
            </a:r>
          </a:p>
        </p:txBody>
      </p:sp>
      <p:sp>
        <p:nvSpPr>
          <p:cNvPr id="18" name="TextBox 18"/>
          <p:cNvSpPr txBox="1"/>
          <p:nvPr/>
        </p:nvSpPr>
        <p:spPr>
          <a:xfrm>
            <a:off x="1237789" y="5852237"/>
            <a:ext cx="7119546" cy="1678305"/>
          </a:xfrm>
          <a:prstGeom prst="rect">
            <a:avLst/>
          </a:prstGeom>
        </p:spPr>
        <p:txBody>
          <a:bodyPr lIns="0" tIns="0" rIns="0" bIns="0" rtlCol="0" anchor="t">
            <a:spAutoFit/>
          </a:bodyPr>
          <a:lstStyle/>
          <a:p>
            <a:pPr algn="just">
              <a:lnSpc>
                <a:spcPts val="6719"/>
              </a:lnSpc>
            </a:pPr>
            <a:r>
              <a:rPr lang="en-US" sz="4800" dirty="0">
                <a:solidFill>
                  <a:srgbClr val="F23869"/>
                </a:solidFill>
                <a:latin typeface="Roboto Bold"/>
              </a:rPr>
              <a:t>We bring innovation </a:t>
            </a:r>
          </a:p>
          <a:p>
            <a:pPr marL="0" lvl="0" indent="0" algn="just">
              <a:lnSpc>
                <a:spcPts val="6719"/>
              </a:lnSpc>
              <a:spcBef>
                <a:spcPct val="0"/>
              </a:spcBef>
            </a:pPr>
            <a:r>
              <a:rPr lang="en-US" sz="4800" dirty="0">
                <a:solidFill>
                  <a:srgbClr val="F23869"/>
                </a:solidFill>
                <a:latin typeface="Roboto Bold"/>
              </a:rPr>
              <a:t>in a stale field </a:t>
            </a:r>
          </a:p>
        </p:txBody>
      </p:sp>
      <p:sp>
        <p:nvSpPr>
          <p:cNvPr id="19" name="TextBox 19"/>
          <p:cNvSpPr txBox="1"/>
          <p:nvPr/>
        </p:nvSpPr>
        <p:spPr>
          <a:xfrm>
            <a:off x="1237789" y="7728659"/>
            <a:ext cx="7988881" cy="2091690"/>
          </a:xfrm>
          <a:prstGeom prst="rect">
            <a:avLst/>
          </a:prstGeom>
        </p:spPr>
        <p:txBody>
          <a:bodyPr lIns="0" tIns="0" rIns="0" bIns="0" rtlCol="0" anchor="t">
            <a:spAutoFit/>
          </a:bodyPr>
          <a:lstStyle/>
          <a:p>
            <a:pPr>
              <a:lnSpc>
                <a:spcPts val="3359"/>
              </a:lnSpc>
              <a:spcBef>
                <a:spcPct val="0"/>
              </a:spcBef>
            </a:pPr>
            <a:r>
              <a:rPr lang="en-US" sz="2400" dirty="0">
                <a:solidFill>
                  <a:srgbClr val="110559"/>
                </a:solidFill>
                <a:latin typeface="Roboto"/>
              </a:rPr>
              <a:t>Combining </a:t>
            </a:r>
            <a:r>
              <a:rPr lang="en-US" sz="2400" dirty="0">
                <a:solidFill>
                  <a:srgbClr val="110559"/>
                </a:solidFill>
                <a:latin typeface="Roboto Bold"/>
              </a:rPr>
              <a:t>cutting-edge</a:t>
            </a:r>
            <a:r>
              <a:rPr lang="en-US" sz="2400" dirty="0">
                <a:solidFill>
                  <a:srgbClr val="110559"/>
                </a:solidFill>
                <a:latin typeface="Roboto"/>
              </a:rPr>
              <a:t> biometric evaluation with </a:t>
            </a:r>
            <a:r>
              <a:rPr lang="en-US" sz="2400" dirty="0">
                <a:solidFill>
                  <a:srgbClr val="110559"/>
                </a:solidFill>
                <a:latin typeface="Roboto Bold"/>
              </a:rPr>
              <a:t>local data processing</a:t>
            </a:r>
            <a:r>
              <a:rPr lang="en-US" sz="2400" dirty="0">
                <a:solidFill>
                  <a:srgbClr val="110559"/>
                </a:solidFill>
                <a:latin typeface="Roboto"/>
              </a:rPr>
              <a:t> we ensure uncompromised </a:t>
            </a:r>
            <a:r>
              <a:rPr lang="en-US" sz="2400" dirty="0">
                <a:solidFill>
                  <a:srgbClr val="110559"/>
                </a:solidFill>
                <a:latin typeface="Roboto Bold"/>
              </a:rPr>
              <a:t>privacy</a:t>
            </a:r>
            <a:r>
              <a:rPr lang="en-US" sz="2400" dirty="0">
                <a:solidFill>
                  <a:srgbClr val="110559"/>
                </a:solidFill>
                <a:latin typeface="Roboto"/>
              </a:rPr>
              <a:t>. With a focus on </a:t>
            </a:r>
            <a:r>
              <a:rPr lang="en-US" sz="2400" dirty="0">
                <a:solidFill>
                  <a:srgbClr val="110559"/>
                </a:solidFill>
                <a:latin typeface="Roboto Bold"/>
              </a:rPr>
              <a:t>personalized</a:t>
            </a:r>
            <a:r>
              <a:rPr lang="en-US" sz="2400" dirty="0">
                <a:solidFill>
                  <a:srgbClr val="110559"/>
                </a:solidFill>
                <a:latin typeface="Roboto"/>
              </a:rPr>
              <a:t> settings, each user benefits from a tailored home entry experience, </a:t>
            </a:r>
            <a:r>
              <a:rPr lang="en-US" sz="2400" dirty="0">
                <a:solidFill>
                  <a:srgbClr val="110559"/>
                </a:solidFill>
                <a:latin typeface="Roboto Bold"/>
              </a:rPr>
              <a:t>eliminating</a:t>
            </a:r>
            <a:r>
              <a:rPr lang="en-US" sz="2400" dirty="0">
                <a:solidFill>
                  <a:srgbClr val="110559"/>
                </a:solidFill>
                <a:latin typeface="Roboto"/>
              </a:rPr>
              <a:t> the hassles of </a:t>
            </a:r>
            <a:r>
              <a:rPr lang="en-US" sz="2400" dirty="0">
                <a:solidFill>
                  <a:srgbClr val="110559"/>
                </a:solidFill>
                <a:latin typeface="Roboto Bold"/>
              </a:rPr>
              <a:t>manual authentication</a:t>
            </a:r>
            <a:r>
              <a:rPr lang="en-US" sz="2400" dirty="0">
                <a:solidFill>
                  <a:srgbClr val="110559"/>
                </a:solidFill>
                <a:latin typeface="Roboto"/>
              </a:rPr>
              <a:t>.</a:t>
            </a:r>
          </a:p>
        </p:txBody>
      </p:sp>
      <p:grpSp>
        <p:nvGrpSpPr>
          <p:cNvPr id="20" name="Group 20"/>
          <p:cNvGrpSpPr>
            <a:grpSpLocks noChangeAspect="1"/>
          </p:cNvGrpSpPr>
          <p:nvPr/>
        </p:nvGrpSpPr>
        <p:grpSpPr>
          <a:xfrm>
            <a:off x="9695082" y="4795684"/>
            <a:ext cx="2755476" cy="2755476"/>
            <a:chOff x="0" y="0"/>
            <a:chExt cx="12700000" cy="12700000"/>
          </a:xfrm>
        </p:grpSpPr>
        <p:sp>
          <p:nvSpPr>
            <p:cNvPr id="21" name="Freeform 21"/>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8"/>
              <a:stretch>
                <a:fillRect l="-11878" r="-11878"/>
              </a:stretch>
            </a:blipFill>
          </p:spPr>
        </p:sp>
      </p:grpSp>
      <p:grpSp>
        <p:nvGrpSpPr>
          <p:cNvPr id="22" name="Group 22"/>
          <p:cNvGrpSpPr/>
          <p:nvPr/>
        </p:nvGrpSpPr>
        <p:grpSpPr>
          <a:xfrm>
            <a:off x="11436025" y="4758904"/>
            <a:ext cx="1163395" cy="1163395"/>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3869"/>
            </a:solidFill>
          </p:spPr>
        </p:sp>
      </p:grpSp>
      <p:sp>
        <p:nvSpPr>
          <p:cNvPr id="24" name="Freeform 24"/>
          <p:cNvSpPr/>
          <p:nvPr/>
        </p:nvSpPr>
        <p:spPr>
          <a:xfrm>
            <a:off x="11663054" y="4998465"/>
            <a:ext cx="709338" cy="691604"/>
          </a:xfrm>
          <a:custGeom>
            <a:avLst/>
            <a:gdLst/>
            <a:ahLst/>
            <a:cxnLst/>
            <a:rect l="l" t="t" r="r" b="b"/>
            <a:pathLst>
              <a:path w="709338" h="691604">
                <a:moveTo>
                  <a:pt x="0" y="0"/>
                </a:moveTo>
                <a:lnTo>
                  <a:pt x="709338" y="0"/>
                </a:lnTo>
                <a:lnTo>
                  <a:pt x="709338" y="691605"/>
                </a:lnTo>
                <a:lnTo>
                  <a:pt x="0" y="6916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5"/>
          <p:cNvSpPr txBox="1"/>
          <p:nvPr/>
        </p:nvSpPr>
        <p:spPr>
          <a:xfrm>
            <a:off x="12808971" y="6123404"/>
            <a:ext cx="4879952" cy="1226634"/>
          </a:xfrm>
          <a:prstGeom prst="rect">
            <a:avLst/>
          </a:prstGeom>
        </p:spPr>
        <p:txBody>
          <a:bodyPr lIns="0" tIns="0" rIns="0" bIns="0" rtlCol="0" anchor="t">
            <a:spAutoFit/>
          </a:bodyPr>
          <a:lstStyle/>
          <a:p>
            <a:pPr>
              <a:lnSpc>
                <a:spcPts val="3265"/>
              </a:lnSpc>
              <a:spcBef>
                <a:spcPct val="0"/>
              </a:spcBef>
            </a:pPr>
            <a:r>
              <a:rPr lang="en-US" sz="2332" dirty="0">
                <a:solidFill>
                  <a:srgbClr val="110559"/>
                </a:solidFill>
                <a:latin typeface="Roboto"/>
              </a:rPr>
              <a:t>The project is </a:t>
            </a:r>
            <a:r>
              <a:rPr lang="en-US" sz="2332" dirty="0">
                <a:solidFill>
                  <a:srgbClr val="110559"/>
                </a:solidFill>
                <a:latin typeface="Roboto Bold"/>
              </a:rPr>
              <a:t>open source</a:t>
            </a:r>
            <a:r>
              <a:rPr lang="en-US" sz="2332" dirty="0">
                <a:solidFill>
                  <a:srgbClr val="110559"/>
                </a:solidFill>
                <a:latin typeface="Roboto"/>
              </a:rPr>
              <a:t> so any new user can </a:t>
            </a:r>
            <a:r>
              <a:rPr lang="en-US" sz="2332" dirty="0">
                <a:solidFill>
                  <a:srgbClr val="110559"/>
                </a:solidFill>
                <a:latin typeface="Roboto Bold"/>
              </a:rPr>
              <a:t>tailor</a:t>
            </a:r>
            <a:r>
              <a:rPr lang="en-US" sz="2332" dirty="0">
                <a:solidFill>
                  <a:srgbClr val="110559"/>
                </a:solidFill>
                <a:latin typeface="Roboto"/>
              </a:rPr>
              <a:t> his </a:t>
            </a:r>
            <a:r>
              <a:rPr lang="en-US" sz="2332" dirty="0">
                <a:solidFill>
                  <a:srgbClr val="110559"/>
                </a:solidFill>
                <a:latin typeface="Roboto Bold"/>
              </a:rPr>
              <a:t>experience</a:t>
            </a:r>
            <a:r>
              <a:rPr lang="en-US" sz="2332" dirty="0">
                <a:solidFill>
                  <a:srgbClr val="110559"/>
                </a:solidFill>
                <a:latin typeface="Roboto"/>
              </a:rPr>
              <a:t> to suit his needs.</a:t>
            </a:r>
          </a:p>
        </p:txBody>
      </p:sp>
      <p:sp>
        <p:nvSpPr>
          <p:cNvPr id="26" name="TextBox 26"/>
          <p:cNvSpPr txBox="1"/>
          <p:nvPr/>
        </p:nvSpPr>
        <p:spPr>
          <a:xfrm>
            <a:off x="12808971" y="5375634"/>
            <a:ext cx="3263380" cy="614526"/>
          </a:xfrm>
          <a:prstGeom prst="rect">
            <a:avLst/>
          </a:prstGeom>
        </p:spPr>
        <p:txBody>
          <a:bodyPr lIns="0" tIns="0" rIns="0" bIns="0" rtlCol="0" anchor="t">
            <a:spAutoFit/>
          </a:bodyPr>
          <a:lstStyle/>
          <a:p>
            <a:pPr>
              <a:lnSpc>
                <a:spcPts val="4978"/>
              </a:lnSpc>
            </a:pPr>
            <a:r>
              <a:rPr lang="en-US" sz="3556" dirty="0">
                <a:solidFill>
                  <a:srgbClr val="3621BF"/>
                </a:solidFill>
                <a:latin typeface="Roboto Bold"/>
              </a:rPr>
              <a:t>Customizability</a:t>
            </a:r>
          </a:p>
        </p:txBody>
      </p:sp>
      <p:sp>
        <p:nvSpPr>
          <p:cNvPr id="27" name="AutoShape 27"/>
          <p:cNvSpPr/>
          <p:nvPr/>
        </p:nvSpPr>
        <p:spPr>
          <a:xfrm>
            <a:off x="9179046" y="1925996"/>
            <a:ext cx="23812" cy="2217554"/>
          </a:xfrm>
          <a:prstGeom prst="line">
            <a:avLst/>
          </a:prstGeom>
          <a:ln w="47625" cap="rnd">
            <a:solidFill>
              <a:srgbClr val="F23869"/>
            </a:solidFill>
            <a:prstDash val="sysDot"/>
            <a:headEnd type="none" w="sm" len="sm"/>
            <a:tailEnd type="oval" w="lg" len="lg"/>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2802</Words>
  <Application>Microsoft Office PowerPoint</Application>
  <PresentationFormat>Custom</PresentationFormat>
  <Paragraphs>337</Paragraphs>
  <Slides>26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League Spartan</vt:lpstr>
      <vt:lpstr>Inter Bold</vt:lpstr>
      <vt:lpstr>Calibri</vt:lpstr>
      <vt:lpstr>Roboto Bold</vt:lpstr>
      <vt:lpstr>Inter</vt:lpstr>
      <vt:lpstr>Roboto</vt:lpstr>
      <vt:lpstr>Arial</vt:lpstr>
      <vt:lpstr>Bukhari Script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edge ai</dc:title>
  <dc:creator>Riccardo Bravin</dc:creator>
  <cp:lastModifiedBy>Riccardo Bravin</cp:lastModifiedBy>
  <cp:revision>3</cp:revision>
  <dcterms:created xsi:type="dcterms:W3CDTF">2006-08-16T00:00:00Z</dcterms:created>
  <dcterms:modified xsi:type="dcterms:W3CDTF">2023-07-17T21:13:41Z</dcterms:modified>
  <dc:identifier>DAFn4dRIdfc</dc:identifier>
</cp:coreProperties>
</file>